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1" r:id="rId2"/>
    <p:sldId id="2562" r:id="rId3"/>
    <p:sldId id="2588" r:id="rId4"/>
    <p:sldId id="257" r:id="rId5"/>
    <p:sldId id="294" r:id="rId6"/>
    <p:sldId id="295" r:id="rId7"/>
    <p:sldId id="258" r:id="rId8"/>
    <p:sldId id="318" r:id="rId9"/>
    <p:sldId id="319" r:id="rId10"/>
    <p:sldId id="267" r:id="rId11"/>
    <p:sldId id="268" r:id="rId12"/>
    <p:sldId id="297" r:id="rId13"/>
    <p:sldId id="332" r:id="rId14"/>
    <p:sldId id="261" r:id="rId15"/>
    <p:sldId id="262" r:id="rId16"/>
    <p:sldId id="263" r:id="rId17"/>
    <p:sldId id="259" r:id="rId18"/>
    <p:sldId id="260" r:id="rId19"/>
    <p:sldId id="333" r:id="rId20"/>
    <p:sldId id="264" r:id="rId21"/>
    <p:sldId id="265" r:id="rId22"/>
    <p:sldId id="266" r:id="rId23"/>
    <p:sldId id="269" r:id="rId24"/>
    <p:sldId id="288" r:id="rId25"/>
    <p:sldId id="289" r:id="rId26"/>
    <p:sldId id="290" r:id="rId27"/>
    <p:sldId id="2563" r:id="rId28"/>
    <p:sldId id="2589" r:id="rId29"/>
    <p:sldId id="2591" r:id="rId30"/>
    <p:sldId id="2592" r:id="rId31"/>
    <p:sldId id="2594" r:id="rId32"/>
    <p:sldId id="2595" r:id="rId33"/>
    <p:sldId id="2596" r:id="rId34"/>
    <p:sldId id="2598" r:id="rId35"/>
    <p:sldId id="2597" r:id="rId36"/>
    <p:sldId id="2564" r:id="rId37"/>
    <p:sldId id="2565" r:id="rId38"/>
    <p:sldId id="2566" r:id="rId39"/>
    <p:sldId id="2567" r:id="rId40"/>
    <p:sldId id="2590" r:id="rId41"/>
    <p:sldId id="2568" r:id="rId42"/>
    <p:sldId id="2569" r:id="rId43"/>
    <p:sldId id="2570" r:id="rId44"/>
    <p:sldId id="2571" r:id="rId45"/>
    <p:sldId id="2572" r:id="rId46"/>
    <p:sldId id="2573" r:id="rId47"/>
    <p:sldId id="2574" r:id="rId48"/>
    <p:sldId id="2575" r:id="rId49"/>
    <p:sldId id="2576" r:id="rId50"/>
    <p:sldId id="2577" r:id="rId51"/>
    <p:sldId id="2578" r:id="rId52"/>
    <p:sldId id="2579" r:id="rId53"/>
    <p:sldId id="2580" r:id="rId54"/>
    <p:sldId id="2581" r:id="rId55"/>
    <p:sldId id="2582" r:id="rId56"/>
    <p:sldId id="2583" r:id="rId57"/>
    <p:sldId id="2584" r:id="rId58"/>
    <p:sldId id="2585" r:id="rId59"/>
    <p:sldId id="2586" r:id="rId60"/>
    <p:sldId id="258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ormation Security Fundamentals: Essential Practices for Protecting Digital Assets" id="{71DC68C1-7467-4C84-ABD5-0784D9E11FC0}">
          <p14:sldIdLst>
            <p14:sldId id="2561"/>
            <p14:sldId id="2562"/>
            <p14:sldId id="2588"/>
            <p14:sldId id="257"/>
            <p14:sldId id="294"/>
            <p14:sldId id="295"/>
            <p14:sldId id="258"/>
            <p14:sldId id="318"/>
            <p14:sldId id="319"/>
            <p14:sldId id="267"/>
            <p14:sldId id="268"/>
            <p14:sldId id="297"/>
            <p14:sldId id="332"/>
            <p14:sldId id="261"/>
            <p14:sldId id="262"/>
            <p14:sldId id="263"/>
            <p14:sldId id="259"/>
            <p14:sldId id="260"/>
            <p14:sldId id="333"/>
            <p14:sldId id="264"/>
            <p14:sldId id="265"/>
            <p14:sldId id="266"/>
            <p14:sldId id="269"/>
            <p14:sldId id="288"/>
            <p14:sldId id="289"/>
            <p14:sldId id="290"/>
          </p14:sldIdLst>
        </p14:section>
        <p14:section name="Protecting Your Computer and Its Content" id="{80F12BDF-7502-4135-8163-16915FBAA8A5}">
          <p14:sldIdLst>
            <p14:sldId id="2563"/>
            <p14:sldId id="2589"/>
            <p14:sldId id="2591"/>
            <p14:sldId id="2592"/>
            <p14:sldId id="2594"/>
            <p14:sldId id="2595"/>
            <p14:sldId id="2596"/>
            <p14:sldId id="2598"/>
            <p14:sldId id="2597"/>
            <p14:sldId id="2564"/>
            <p14:sldId id="2565"/>
            <p14:sldId id="2566"/>
          </p14:sldIdLst>
        </p14:section>
        <p14:section name="Securing Computer Networks and Handling Compromised Computers" id="{BFC587D0-9B1F-4E66-89AB-0706E3B7545A}">
          <p14:sldIdLst>
            <p14:sldId id="2567"/>
            <p14:sldId id="2590"/>
            <p14:sldId id="2568"/>
            <p14:sldId id="2569"/>
            <p14:sldId id="2570"/>
          </p14:sldIdLst>
        </p14:section>
        <p14:section name="Secure Communications" id="{58C9F014-6B53-4838-B794-17B6A1B8A69B}">
          <p14:sldIdLst>
            <p14:sldId id="2571"/>
            <p14:sldId id="2572"/>
            <p14:sldId id="2573"/>
            <p14:sldId id="2574"/>
          </p14:sldIdLst>
        </p14:section>
        <p14:section name="Information Security Best Practices" id="{A3B1D91D-E6EC-4272-B414-CE85527CA811}">
          <p14:sldIdLst>
            <p14:sldId id="2575"/>
            <p14:sldId id="2576"/>
            <p14:sldId id="2577"/>
            <p14:sldId id="2578"/>
          </p14:sldIdLst>
        </p14:section>
        <p14:section name="Privacy Guidelines" id="{7D12AFD3-20BA-4889-B610-C477263EA681}">
          <p14:sldIdLst>
            <p14:sldId id="2579"/>
            <p14:sldId id="2580"/>
            <p14:sldId id="2581"/>
            <p14:sldId id="2582"/>
          </p14:sldIdLst>
        </p14:section>
        <p14:section name="Safe Internet Usage" id="{D434DCE0-F421-40DC-A997-99B207527175}">
          <p14:sldIdLst>
            <p14:sldId id="2583"/>
            <p14:sldId id="2584"/>
            <p14:sldId id="2585"/>
            <p14:sldId id="2586"/>
          </p14:sldIdLst>
        </p14:section>
        <p14:section name="Conclusion" id="{8B909DB2-F89A-4E3D-AF97-524820DF276C}">
          <p14:sldIdLst>
            <p14:sldId id="25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708" y="267"/>
      </p:cViewPr>
      <p:guideLst/>
    </p:cSldViewPr>
  </p:slideViewPr>
  <p:notesTextViewPr>
    <p:cViewPr>
      <p:scale>
        <a:sx n="1" d="1"/>
        <a:sy n="1" d="1"/>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ata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diagrams/_rels/data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diagrams/_rels/data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0CA9AE-91AF-49FF-AD4A-5E38371D5466}"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21531D7D-51AF-493E-919C-CE2BA94F0A15}">
      <dgm:prSet/>
      <dgm:spPr/>
      <dgm:t>
        <a:bodyPr/>
        <a:lstStyle/>
        <a:p>
          <a:pPr>
            <a:lnSpc>
              <a:spcPct val="100000"/>
            </a:lnSpc>
            <a:defRPr b="1"/>
          </a:pPr>
          <a:r>
            <a:rPr lang="en-US" dirty="0"/>
            <a:t>Importance of Strong Passwords</a:t>
          </a:r>
        </a:p>
      </dgm:t>
    </dgm:pt>
    <dgm:pt modelId="{489A85EF-4DA9-47A5-B13D-80D17A24094F}" type="parTrans" cxnId="{01E40EBD-3B95-4EC9-B3F1-13EA52AC2FA7}">
      <dgm:prSet/>
      <dgm:spPr/>
      <dgm:t>
        <a:bodyPr/>
        <a:lstStyle/>
        <a:p>
          <a:endParaRPr lang="en-US"/>
        </a:p>
      </dgm:t>
    </dgm:pt>
    <dgm:pt modelId="{428BEEB3-ECE4-4AF7-BA71-0537E4FC50B1}" type="sibTrans" cxnId="{01E40EBD-3B95-4EC9-B3F1-13EA52AC2FA7}">
      <dgm:prSet/>
      <dgm:spPr/>
      <dgm:t>
        <a:bodyPr/>
        <a:lstStyle/>
        <a:p>
          <a:pPr>
            <a:lnSpc>
              <a:spcPct val="100000"/>
            </a:lnSpc>
            <a:defRPr b="1"/>
          </a:pPr>
          <a:endParaRPr lang="en-US"/>
        </a:p>
      </dgm:t>
    </dgm:pt>
    <dgm:pt modelId="{0459F0AC-D39C-47EE-A713-5F1049D215E4}">
      <dgm:prSet custT="1"/>
      <dgm:spPr/>
      <dgm:t>
        <a:bodyPr/>
        <a:lstStyle/>
        <a:p>
          <a:pPr>
            <a:lnSpc>
              <a:spcPct val="100000"/>
            </a:lnSpc>
          </a:pPr>
          <a:r>
            <a:rPr lang="en-US" sz="1800" dirty="0"/>
            <a:t>Strong, unique passwords for each account are essential to protect against unauthorized access and data breaches.</a:t>
          </a:r>
        </a:p>
      </dgm:t>
    </dgm:pt>
    <dgm:pt modelId="{3559C5B7-AB2A-436B-9300-FF69FDD5A5AD}" type="parTrans" cxnId="{5556CF60-B641-48AC-A3F3-464A2F2FE63E}">
      <dgm:prSet/>
      <dgm:spPr/>
      <dgm:t>
        <a:bodyPr/>
        <a:lstStyle/>
        <a:p>
          <a:endParaRPr lang="en-US"/>
        </a:p>
      </dgm:t>
    </dgm:pt>
    <dgm:pt modelId="{25325370-C95F-405F-9763-B6B0A4D306F8}" type="sibTrans" cxnId="{5556CF60-B641-48AC-A3F3-464A2F2FE63E}">
      <dgm:prSet/>
      <dgm:spPr/>
      <dgm:t>
        <a:bodyPr/>
        <a:lstStyle/>
        <a:p>
          <a:endParaRPr lang="en-US"/>
        </a:p>
      </dgm:t>
    </dgm:pt>
    <dgm:pt modelId="{8F85161D-2DA4-4992-A6A8-509E225F85C1}">
      <dgm:prSet/>
      <dgm:spPr/>
      <dgm:t>
        <a:bodyPr/>
        <a:lstStyle/>
        <a:p>
          <a:pPr>
            <a:lnSpc>
              <a:spcPct val="100000"/>
            </a:lnSpc>
            <a:defRPr b="1"/>
          </a:pPr>
          <a:r>
            <a:rPr lang="en-US"/>
            <a:t>Role of Encryption</a:t>
          </a:r>
        </a:p>
      </dgm:t>
    </dgm:pt>
    <dgm:pt modelId="{43DF3D0F-C226-4291-8ED5-724D60865054}" type="parTrans" cxnId="{032878F1-FAEF-41DC-8935-8801EF49C670}">
      <dgm:prSet/>
      <dgm:spPr/>
      <dgm:t>
        <a:bodyPr/>
        <a:lstStyle/>
        <a:p>
          <a:endParaRPr lang="en-US"/>
        </a:p>
      </dgm:t>
    </dgm:pt>
    <dgm:pt modelId="{E72E0574-B87D-4074-BF22-04730AE236B7}" type="sibTrans" cxnId="{032878F1-FAEF-41DC-8935-8801EF49C670}">
      <dgm:prSet/>
      <dgm:spPr/>
      <dgm:t>
        <a:bodyPr/>
        <a:lstStyle/>
        <a:p>
          <a:pPr>
            <a:lnSpc>
              <a:spcPct val="100000"/>
            </a:lnSpc>
            <a:defRPr b="1"/>
          </a:pPr>
          <a:endParaRPr lang="en-US"/>
        </a:p>
      </dgm:t>
    </dgm:pt>
    <dgm:pt modelId="{80123A52-171A-4E2F-8CE0-73860DF7AA2C}">
      <dgm:prSet custT="1"/>
      <dgm:spPr/>
      <dgm:t>
        <a:bodyPr/>
        <a:lstStyle/>
        <a:p>
          <a:pPr>
            <a:lnSpc>
              <a:spcPct val="100000"/>
            </a:lnSpc>
          </a:pPr>
          <a:r>
            <a:rPr lang="en-US" sz="1800" dirty="0"/>
            <a:t>Encryption safeguards sensitive data, making it unreadable to anyone without the proper key, enhancing overall security.</a:t>
          </a:r>
        </a:p>
      </dgm:t>
    </dgm:pt>
    <dgm:pt modelId="{FB0F15E6-9D43-45F7-8EB6-8D1C9DC1ED2A}" type="parTrans" cxnId="{8D27E0B9-B317-4BC0-9461-FB6238BD235F}">
      <dgm:prSet/>
      <dgm:spPr/>
      <dgm:t>
        <a:bodyPr/>
        <a:lstStyle/>
        <a:p>
          <a:endParaRPr lang="en-US"/>
        </a:p>
      </dgm:t>
    </dgm:pt>
    <dgm:pt modelId="{E8DCC219-198B-4001-9FF3-C5E7F52ACDF8}" type="sibTrans" cxnId="{8D27E0B9-B317-4BC0-9461-FB6238BD235F}">
      <dgm:prSet/>
      <dgm:spPr/>
      <dgm:t>
        <a:bodyPr/>
        <a:lstStyle/>
        <a:p>
          <a:endParaRPr lang="en-US"/>
        </a:p>
      </dgm:t>
    </dgm:pt>
    <dgm:pt modelId="{3D0CA2D2-88F3-4308-9BD1-1F0F59FE9079}">
      <dgm:prSet/>
      <dgm:spPr/>
      <dgm:t>
        <a:bodyPr/>
        <a:lstStyle/>
        <a:p>
          <a:pPr>
            <a:lnSpc>
              <a:spcPct val="100000"/>
            </a:lnSpc>
            <a:defRPr b="1"/>
          </a:pPr>
          <a:r>
            <a:rPr lang="en-US"/>
            <a:t>Preventing Data Interception</a:t>
          </a:r>
        </a:p>
      </dgm:t>
    </dgm:pt>
    <dgm:pt modelId="{B7328E9B-F5A8-4E83-A48C-374D542B93AF}" type="parTrans" cxnId="{9E97DF2C-47E9-459F-AFD9-F69CEF1D3EDE}">
      <dgm:prSet/>
      <dgm:spPr/>
      <dgm:t>
        <a:bodyPr/>
        <a:lstStyle/>
        <a:p>
          <a:endParaRPr lang="en-US"/>
        </a:p>
      </dgm:t>
    </dgm:pt>
    <dgm:pt modelId="{1315FB72-8ADE-44C1-83E4-8CFB0F887ECC}" type="sibTrans" cxnId="{9E97DF2C-47E9-459F-AFD9-F69CEF1D3EDE}">
      <dgm:prSet/>
      <dgm:spPr/>
      <dgm:t>
        <a:bodyPr/>
        <a:lstStyle/>
        <a:p>
          <a:endParaRPr lang="en-US"/>
        </a:p>
      </dgm:t>
    </dgm:pt>
    <dgm:pt modelId="{05ADEFF8-F033-489C-94E9-853AD51D0978}">
      <dgm:prSet custT="1"/>
      <dgm:spPr/>
      <dgm:t>
        <a:bodyPr/>
        <a:lstStyle/>
        <a:p>
          <a:pPr>
            <a:lnSpc>
              <a:spcPct val="100000"/>
            </a:lnSpc>
          </a:pPr>
          <a:r>
            <a:rPr lang="en-US" sz="1800" dirty="0"/>
            <a:t>By implementing strong passwords and encryption, you can protect data from being intercepted and misused.</a:t>
          </a:r>
        </a:p>
      </dgm:t>
    </dgm:pt>
    <dgm:pt modelId="{0B11EE2A-B596-4149-939A-76AD86F6FCDC}" type="parTrans" cxnId="{61557ACF-DE88-4EF7-B103-5D41B90E1F83}">
      <dgm:prSet/>
      <dgm:spPr/>
      <dgm:t>
        <a:bodyPr/>
        <a:lstStyle/>
        <a:p>
          <a:endParaRPr lang="en-US"/>
        </a:p>
      </dgm:t>
    </dgm:pt>
    <dgm:pt modelId="{ABC379E4-2E69-4678-B636-5F6EED251DAE}" type="sibTrans" cxnId="{61557ACF-DE88-4EF7-B103-5D41B90E1F83}">
      <dgm:prSet/>
      <dgm:spPr/>
      <dgm:t>
        <a:bodyPr/>
        <a:lstStyle/>
        <a:p>
          <a:endParaRPr lang="en-US"/>
        </a:p>
      </dgm:t>
    </dgm:pt>
    <dgm:pt modelId="{0D6A2D2A-14A4-48F9-873A-DAE5B6497178}" type="pres">
      <dgm:prSet presAssocID="{2C0CA9AE-91AF-49FF-AD4A-5E38371D5466}" presName="Root" presStyleCnt="0">
        <dgm:presLayoutVars>
          <dgm:dir/>
          <dgm:resizeHandles val="exact"/>
        </dgm:presLayoutVars>
      </dgm:prSet>
      <dgm:spPr/>
    </dgm:pt>
    <dgm:pt modelId="{AA810674-4E76-43EC-9E59-243E767DD8A6}" type="pres">
      <dgm:prSet presAssocID="{21531D7D-51AF-493E-919C-CE2BA94F0A15}" presName="Composite" presStyleCnt="0"/>
      <dgm:spPr/>
    </dgm:pt>
    <dgm:pt modelId="{F7F1F79B-C21D-4BE1-92B4-319604C67AF5}" type="pres">
      <dgm:prSet presAssocID="{21531D7D-51AF-493E-919C-CE2BA94F0A1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3348" r="19900" b="-2"/>
          <a:stretch/>
        </a:blipFill>
      </dgm:spPr>
      <dgm:extLst>
        <a:ext uri="{E40237B7-FDA0-4F09-8148-C483321AD2D9}">
          <dgm14:cNvPr xmlns:dgm14="http://schemas.microsoft.com/office/drawing/2010/diagram" id="0" name="" descr="Password concept background with magnifying glass."/>
        </a:ext>
      </dgm:extLst>
    </dgm:pt>
    <dgm:pt modelId="{5D266614-374C-4DAE-B3AC-BC65C7D62035}" type="pres">
      <dgm:prSet presAssocID="{21531D7D-51AF-493E-919C-CE2BA94F0A15}" presName="Subtitle" presStyleLbl="revTx" presStyleIdx="0" presStyleCnt="6">
        <dgm:presLayoutVars>
          <dgm:chMax val="0"/>
          <dgm:bulletEnabled/>
        </dgm:presLayoutVars>
      </dgm:prSet>
      <dgm:spPr/>
    </dgm:pt>
    <dgm:pt modelId="{3625822A-DC3B-47DF-A2E2-B0835DD0AAD9}" type="pres">
      <dgm:prSet presAssocID="{21531D7D-51AF-493E-919C-CE2BA94F0A15}" presName="Description" presStyleLbl="revTx" presStyleIdx="1" presStyleCnt="6">
        <dgm:presLayoutVars>
          <dgm:bulletEnabled/>
        </dgm:presLayoutVars>
      </dgm:prSet>
      <dgm:spPr/>
    </dgm:pt>
    <dgm:pt modelId="{8CE4D980-4272-44A6-B192-D920D9777494}" type="pres">
      <dgm:prSet presAssocID="{428BEEB3-ECE4-4AF7-BA71-0537E4FC50B1}" presName="sibTrans" presStyleLbl="sibTrans2D1" presStyleIdx="0" presStyleCnt="0"/>
      <dgm:spPr/>
    </dgm:pt>
    <dgm:pt modelId="{76ACD4CC-5DAC-47F3-846E-9F1168625AF5}" type="pres">
      <dgm:prSet presAssocID="{8F85161D-2DA4-4992-A6A8-509E225F85C1}" presName="Composite" presStyleCnt="0"/>
      <dgm:spPr/>
    </dgm:pt>
    <dgm:pt modelId="{3AB1B284-1AB2-4ACA-A69B-1CD497317D79}" type="pres">
      <dgm:prSet presAssocID="{8F85161D-2DA4-4992-A6A8-509E225F85C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26504" b="5"/>
          <a:stretch/>
        </a:blipFill>
      </dgm:spPr>
      <dgm:extLst>
        <a:ext uri="{E40237B7-FDA0-4F09-8148-C483321AD2D9}">
          <dgm14:cNvPr xmlns:dgm14="http://schemas.microsoft.com/office/drawing/2010/diagram" id="0" name="" descr="Digital padlock art"/>
        </a:ext>
      </dgm:extLst>
    </dgm:pt>
    <dgm:pt modelId="{145ACEC2-D5EC-4EE7-8FED-BB187B41C52E}" type="pres">
      <dgm:prSet presAssocID="{8F85161D-2DA4-4992-A6A8-509E225F85C1}" presName="Subtitle" presStyleLbl="revTx" presStyleIdx="2" presStyleCnt="6">
        <dgm:presLayoutVars>
          <dgm:chMax val="0"/>
          <dgm:bulletEnabled/>
        </dgm:presLayoutVars>
      </dgm:prSet>
      <dgm:spPr/>
    </dgm:pt>
    <dgm:pt modelId="{EB1FB0CF-D429-4BE0-A639-F0391CCFD6BC}" type="pres">
      <dgm:prSet presAssocID="{8F85161D-2DA4-4992-A6A8-509E225F85C1}" presName="Description" presStyleLbl="revTx" presStyleIdx="3" presStyleCnt="6">
        <dgm:presLayoutVars>
          <dgm:bulletEnabled/>
        </dgm:presLayoutVars>
      </dgm:prSet>
      <dgm:spPr/>
    </dgm:pt>
    <dgm:pt modelId="{8EB29D37-E903-4836-919C-C076705F36B6}" type="pres">
      <dgm:prSet presAssocID="{E72E0574-B87D-4074-BF22-04730AE236B7}" presName="sibTrans" presStyleLbl="sibTrans2D1" presStyleIdx="0" presStyleCnt="0"/>
      <dgm:spPr/>
    </dgm:pt>
    <dgm:pt modelId="{C3B43AA3-7722-43B8-86C7-83F80F6141FD}" type="pres">
      <dgm:prSet presAssocID="{3D0CA2D2-88F3-4308-9BD1-1F0F59FE9079}" presName="Composite" presStyleCnt="0"/>
      <dgm:spPr/>
    </dgm:pt>
    <dgm:pt modelId="{62F7CE31-D858-4F3C-9A95-CD0FB09D69FC}" type="pres">
      <dgm:prSet presAssocID="{3D0CA2D2-88F3-4308-9BD1-1F0F59FE907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8176" r="15576" b="3"/>
          <a:stretch/>
        </a:blipFill>
      </dgm:spPr>
      <dgm:extLst>
        <a:ext uri="{E40237B7-FDA0-4F09-8148-C483321AD2D9}">
          <dgm14:cNvPr xmlns:dgm14="http://schemas.microsoft.com/office/drawing/2010/diagram" id="0" name="" descr="Digital financial graph"/>
        </a:ext>
      </dgm:extLst>
    </dgm:pt>
    <dgm:pt modelId="{54F786EE-7BDA-4231-883A-333B741853DF}" type="pres">
      <dgm:prSet presAssocID="{3D0CA2D2-88F3-4308-9BD1-1F0F59FE9079}" presName="Subtitle" presStyleLbl="revTx" presStyleIdx="4" presStyleCnt="6">
        <dgm:presLayoutVars>
          <dgm:chMax val="0"/>
          <dgm:bulletEnabled/>
        </dgm:presLayoutVars>
      </dgm:prSet>
      <dgm:spPr/>
    </dgm:pt>
    <dgm:pt modelId="{99FCC836-BBD7-49F1-9977-E4C9CA0A4DC2}" type="pres">
      <dgm:prSet presAssocID="{3D0CA2D2-88F3-4308-9BD1-1F0F59FE9079}" presName="Description" presStyleLbl="revTx" presStyleIdx="5" presStyleCnt="6">
        <dgm:presLayoutVars>
          <dgm:bulletEnabled/>
        </dgm:presLayoutVars>
      </dgm:prSet>
      <dgm:spPr/>
    </dgm:pt>
  </dgm:ptLst>
  <dgm:cxnLst>
    <dgm:cxn modelId="{4E1D3515-4B7B-45B3-910D-FEB89C25FE48}" type="presOf" srcId="{2C0CA9AE-91AF-49FF-AD4A-5E38371D5466}" destId="{0D6A2D2A-14A4-48F9-873A-DAE5B6497178}" srcOrd="0" destOrd="0" presId="urn:microsoft.com/office/officeart/2024/3/layout/verticalVisualTextBlock1"/>
    <dgm:cxn modelId="{9E97DF2C-47E9-459F-AFD9-F69CEF1D3EDE}" srcId="{2C0CA9AE-91AF-49FF-AD4A-5E38371D5466}" destId="{3D0CA2D2-88F3-4308-9BD1-1F0F59FE9079}" srcOrd="2" destOrd="0" parTransId="{B7328E9B-F5A8-4E83-A48C-374D542B93AF}" sibTransId="{1315FB72-8ADE-44C1-83E4-8CFB0F887ECC}"/>
    <dgm:cxn modelId="{5556CF60-B641-48AC-A3F3-464A2F2FE63E}" srcId="{21531D7D-51AF-493E-919C-CE2BA94F0A15}" destId="{0459F0AC-D39C-47EE-A713-5F1049D215E4}" srcOrd="0" destOrd="0" parTransId="{3559C5B7-AB2A-436B-9300-FF69FDD5A5AD}" sibTransId="{25325370-C95F-405F-9763-B6B0A4D306F8}"/>
    <dgm:cxn modelId="{4D45C648-EE7A-4D45-880C-F824EC8A75BF}" type="presOf" srcId="{80123A52-171A-4E2F-8CE0-73860DF7AA2C}" destId="{EB1FB0CF-D429-4BE0-A639-F0391CCFD6BC}" srcOrd="0" destOrd="0" presId="urn:microsoft.com/office/officeart/2024/3/layout/verticalVisualTextBlock1"/>
    <dgm:cxn modelId="{67571C73-A688-4DAE-B36D-A118B40C6E11}" type="presOf" srcId="{05ADEFF8-F033-489C-94E9-853AD51D0978}" destId="{99FCC836-BBD7-49F1-9977-E4C9CA0A4DC2}" srcOrd="0" destOrd="0" presId="urn:microsoft.com/office/officeart/2024/3/layout/verticalVisualTextBlock1"/>
    <dgm:cxn modelId="{9F335181-3595-4A46-AE23-7ECFD1E11351}" type="presOf" srcId="{428BEEB3-ECE4-4AF7-BA71-0537E4FC50B1}" destId="{8CE4D980-4272-44A6-B192-D920D9777494}" srcOrd="0" destOrd="0" presId="urn:microsoft.com/office/officeart/2024/3/layout/verticalVisualTextBlock1"/>
    <dgm:cxn modelId="{40B13396-4B76-4CFF-8E43-2D241D1A81AB}" type="presOf" srcId="{0459F0AC-D39C-47EE-A713-5F1049D215E4}" destId="{3625822A-DC3B-47DF-A2E2-B0835DD0AAD9}" srcOrd="0" destOrd="0" presId="urn:microsoft.com/office/officeart/2024/3/layout/verticalVisualTextBlock1"/>
    <dgm:cxn modelId="{A7B43397-C9E5-4670-8C8A-23A6A5BD7711}" type="presOf" srcId="{E72E0574-B87D-4074-BF22-04730AE236B7}" destId="{8EB29D37-E903-4836-919C-C076705F36B6}" srcOrd="0" destOrd="0" presId="urn:microsoft.com/office/officeart/2024/3/layout/verticalVisualTextBlock1"/>
    <dgm:cxn modelId="{8D27E0B9-B317-4BC0-9461-FB6238BD235F}" srcId="{8F85161D-2DA4-4992-A6A8-509E225F85C1}" destId="{80123A52-171A-4E2F-8CE0-73860DF7AA2C}" srcOrd="0" destOrd="0" parTransId="{FB0F15E6-9D43-45F7-8EB6-8D1C9DC1ED2A}" sibTransId="{E8DCC219-198B-4001-9FF3-C5E7F52ACDF8}"/>
    <dgm:cxn modelId="{01E40EBD-3B95-4EC9-B3F1-13EA52AC2FA7}" srcId="{2C0CA9AE-91AF-49FF-AD4A-5E38371D5466}" destId="{21531D7D-51AF-493E-919C-CE2BA94F0A15}" srcOrd="0" destOrd="0" parTransId="{489A85EF-4DA9-47A5-B13D-80D17A24094F}" sibTransId="{428BEEB3-ECE4-4AF7-BA71-0537E4FC50B1}"/>
    <dgm:cxn modelId="{61557ACF-DE88-4EF7-B103-5D41B90E1F83}" srcId="{3D0CA2D2-88F3-4308-9BD1-1F0F59FE9079}" destId="{05ADEFF8-F033-489C-94E9-853AD51D0978}" srcOrd="0" destOrd="0" parTransId="{0B11EE2A-B596-4149-939A-76AD86F6FCDC}" sibTransId="{ABC379E4-2E69-4678-B636-5F6EED251DAE}"/>
    <dgm:cxn modelId="{52BD88DB-F301-490D-B9DF-43ECD1682B52}" type="presOf" srcId="{3D0CA2D2-88F3-4308-9BD1-1F0F59FE9079}" destId="{54F786EE-7BDA-4231-883A-333B741853DF}" srcOrd="0" destOrd="0" presId="urn:microsoft.com/office/officeart/2024/3/layout/verticalVisualTextBlock1"/>
    <dgm:cxn modelId="{032878F1-FAEF-41DC-8935-8801EF49C670}" srcId="{2C0CA9AE-91AF-49FF-AD4A-5E38371D5466}" destId="{8F85161D-2DA4-4992-A6A8-509E225F85C1}" srcOrd="1" destOrd="0" parTransId="{43DF3D0F-C226-4291-8ED5-724D60865054}" sibTransId="{E72E0574-B87D-4074-BF22-04730AE236B7}"/>
    <dgm:cxn modelId="{BD9D2DF5-41AA-4E34-B304-32BE0B7A5C88}" type="presOf" srcId="{8F85161D-2DA4-4992-A6A8-509E225F85C1}" destId="{145ACEC2-D5EC-4EE7-8FED-BB187B41C52E}" srcOrd="0" destOrd="0" presId="urn:microsoft.com/office/officeart/2024/3/layout/verticalVisualTextBlock1"/>
    <dgm:cxn modelId="{FC4C16FB-E8B1-43BA-B4AC-651E2259D89E}" type="presOf" srcId="{21531D7D-51AF-493E-919C-CE2BA94F0A15}" destId="{5D266614-374C-4DAE-B3AC-BC65C7D62035}" srcOrd="0" destOrd="0" presId="urn:microsoft.com/office/officeart/2024/3/layout/verticalVisualTextBlock1"/>
    <dgm:cxn modelId="{1071C867-6444-4531-A19E-85E1B9EA5DB6}" type="presParOf" srcId="{0D6A2D2A-14A4-48F9-873A-DAE5B6497178}" destId="{AA810674-4E76-43EC-9E59-243E767DD8A6}" srcOrd="0" destOrd="0" presId="urn:microsoft.com/office/officeart/2024/3/layout/verticalVisualTextBlock1"/>
    <dgm:cxn modelId="{FB45A88E-F13B-40F8-9AAC-173CFD700BAC}" type="presParOf" srcId="{AA810674-4E76-43EC-9E59-243E767DD8A6}" destId="{F7F1F79B-C21D-4BE1-92B4-319604C67AF5}" srcOrd="0" destOrd="0" presId="urn:microsoft.com/office/officeart/2024/3/layout/verticalVisualTextBlock1"/>
    <dgm:cxn modelId="{6F90B432-A544-430B-96C5-2B5542D4749A}" type="presParOf" srcId="{AA810674-4E76-43EC-9E59-243E767DD8A6}" destId="{5D266614-374C-4DAE-B3AC-BC65C7D62035}" srcOrd="1" destOrd="0" presId="urn:microsoft.com/office/officeart/2024/3/layout/verticalVisualTextBlock1"/>
    <dgm:cxn modelId="{1926D0BC-8735-4C73-ACDC-AD6F9F30213A}" type="presParOf" srcId="{AA810674-4E76-43EC-9E59-243E767DD8A6}" destId="{3625822A-DC3B-47DF-A2E2-B0835DD0AAD9}" srcOrd="2" destOrd="0" presId="urn:microsoft.com/office/officeart/2024/3/layout/verticalVisualTextBlock1"/>
    <dgm:cxn modelId="{3796770A-2A6F-456A-9AC1-1DC6A00180AF}" type="presParOf" srcId="{0D6A2D2A-14A4-48F9-873A-DAE5B6497178}" destId="{8CE4D980-4272-44A6-B192-D920D9777494}" srcOrd="1" destOrd="0" presId="urn:microsoft.com/office/officeart/2024/3/layout/verticalVisualTextBlock1"/>
    <dgm:cxn modelId="{F1D1E0D8-0F30-4FE3-A559-ED4C26CC9E04}" type="presParOf" srcId="{0D6A2D2A-14A4-48F9-873A-DAE5B6497178}" destId="{76ACD4CC-5DAC-47F3-846E-9F1168625AF5}" srcOrd="2" destOrd="0" presId="urn:microsoft.com/office/officeart/2024/3/layout/verticalVisualTextBlock1"/>
    <dgm:cxn modelId="{67CFFBE9-531A-444D-9ED8-E795CE2B39C8}" type="presParOf" srcId="{76ACD4CC-5DAC-47F3-846E-9F1168625AF5}" destId="{3AB1B284-1AB2-4ACA-A69B-1CD497317D79}" srcOrd="0" destOrd="0" presId="urn:microsoft.com/office/officeart/2024/3/layout/verticalVisualTextBlock1"/>
    <dgm:cxn modelId="{D58659C7-CD90-4EF0-96DB-467D5C1599BE}" type="presParOf" srcId="{76ACD4CC-5DAC-47F3-846E-9F1168625AF5}" destId="{145ACEC2-D5EC-4EE7-8FED-BB187B41C52E}" srcOrd="1" destOrd="0" presId="urn:microsoft.com/office/officeart/2024/3/layout/verticalVisualTextBlock1"/>
    <dgm:cxn modelId="{79CE6006-0D9F-4EFB-A7A3-AC70D8FDB3BD}" type="presParOf" srcId="{76ACD4CC-5DAC-47F3-846E-9F1168625AF5}" destId="{EB1FB0CF-D429-4BE0-A639-F0391CCFD6BC}" srcOrd="2" destOrd="0" presId="urn:microsoft.com/office/officeart/2024/3/layout/verticalVisualTextBlock1"/>
    <dgm:cxn modelId="{F2C5DF45-4F13-43A7-A5C8-1D46ADFD7B52}" type="presParOf" srcId="{0D6A2D2A-14A4-48F9-873A-DAE5B6497178}" destId="{8EB29D37-E903-4836-919C-C076705F36B6}" srcOrd="3" destOrd="0" presId="urn:microsoft.com/office/officeart/2024/3/layout/verticalVisualTextBlock1"/>
    <dgm:cxn modelId="{CD8B46C5-FA06-4369-9EE7-7514A6FC7FC9}" type="presParOf" srcId="{0D6A2D2A-14A4-48F9-873A-DAE5B6497178}" destId="{C3B43AA3-7722-43B8-86C7-83F80F6141FD}" srcOrd="4" destOrd="0" presId="urn:microsoft.com/office/officeart/2024/3/layout/verticalVisualTextBlock1"/>
    <dgm:cxn modelId="{AC2AB825-2411-452B-A3FA-03356D4C5D9A}" type="presParOf" srcId="{C3B43AA3-7722-43B8-86C7-83F80F6141FD}" destId="{62F7CE31-D858-4F3C-9A95-CD0FB09D69FC}" srcOrd="0" destOrd="0" presId="urn:microsoft.com/office/officeart/2024/3/layout/verticalVisualTextBlock1"/>
    <dgm:cxn modelId="{31C50313-8A75-486A-A33A-E75B9186EB15}" type="presParOf" srcId="{C3B43AA3-7722-43B8-86C7-83F80F6141FD}" destId="{54F786EE-7BDA-4231-883A-333B741853DF}" srcOrd="1" destOrd="0" presId="urn:microsoft.com/office/officeart/2024/3/layout/verticalVisualTextBlock1"/>
    <dgm:cxn modelId="{83C5FC0B-7CB4-482B-9226-88BDA851D4DF}" type="presParOf" srcId="{C3B43AA3-7722-43B8-86C7-83F80F6141FD}" destId="{99FCC836-BBD7-49F1-9977-E4C9CA0A4DC2}"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5B0D4E-60DB-49B0-8FA3-CC66B9480649}"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AB9FA259-93EE-40CA-98F7-5DFB450744CA}">
      <dgm:prSet/>
      <dgm:spPr/>
      <dgm:t>
        <a:bodyPr/>
        <a:lstStyle/>
        <a:p>
          <a:pPr>
            <a:lnSpc>
              <a:spcPct val="100000"/>
            </a:lnSpc>
            <a:defRPr b="1"/>
          </a:pPr>
          <a:r>
            <a:rPr lang="en-US" dirty="0"/>
            <a:t>Adjust Privacy Settings</a:t>
          </a:r>
        </a:p>
      </dgm:t>
    </dgm:pt>
    <dgm:pt modelId="{3F152DD3-8097-45E1-B309-5B1C260BDC4F}" type="parTrans" cxnId="{E15B24B1-BFF7-41D6-BBD4-55395B8D0EB7}">
      <dgm:prSet/>
      <dgm:spPr/>
      <dgm:t>
        <a:bodyPr/>
        <a:lstStyle/>
        <a:p>
          <a:endParaRPr lang="en-US"/>
        </a:p>
      </dgm:t>
    </dgm:pt>
    <dgm:pt modelId="{10EEC005-BA87-4282-A786-6D4933064A32}" type="sibTrans" cxnId="{E15B24B1-BFF7-41D6-BBD4-55395B8D0EB7}">
      <dgm:prSet/>
      <dgm:spPr/>
      <dgm:t>
        <a:bodyPr/>
        <a:lstStyle/>
        <a:p>
          <a:pPr>
            <a:lnSpc>
              <a:spcPct val="100000"/>
            </a:lnSpc>
            <a:defRPr b="1"/>
          </a:pPr>
          <a:endParaRPr lang="en-US"/>
        </a:p>
      </dgm:t>
    </dgm:pt>
    <dgm:pt modelId="{80D355BF-D488-4AD7-A285-44145D69AD96}">
      <dgm:prSet custT="1"/>
      <dgm:spPr/>
      <dgm:t>
        <a:bodyPr/>
        <a:lstStyle/>
        <a:p>
          <a:pPr>
            <a:lnSpc>
              <a:spcPct val="100000"/>
            </a:lnSpc>
          </a:pPr>
          <a:r>
            <a:rPr lang="en-US" sz="2000" dirty="0"/>
            <a:t>Regularly adjust your privacy settings to control who can see your posts and personal information.</a:t>
          </a:r>
        </a:p>
      </dgm:t>
    </dgm:pt>
    <dgm:pt modelId="{59436CF6-0CA1-491B-B88B-346FD96B6B68}" type="parTrans" cxnId="{29A93865-2027-42BB-A5A0-58F8F1FE0174}">
      <dgm:prSet/>
      <dgm:spPr/>
      <dgm:t>
        <a:bodyPr/>
        <a:lstStyle/>
        <a:p>
          <a:endParaRPr lang="en-US"/>
        </a:p>
      </dgm:t>
    </dgm:pt>
    <dgm:pt modelId="{4D40A47B-8004-42C8-920D-EDA9870DB78D}" type="sibTrans" cxnId="{29A93865-2027-42BB-A5A0-58F8F1FE0174}">
      <dgm:prSet/>
      <dgm:spPr/>
      <dgm:t>
        <a:bodyPr/>
        <a:lstStyle/>
        <a:p>
          <a:endParaRPr lang="en-US"/>
        </a:p>
      </dgm:t>
    </dgm:pt>
    <dgm:pt modelId="{903FAE44-105B-49E4-A24A-BBCE81905DE7}">
      <dgm:prSet/>
      <dgm:spPr/>
      <dgm:t>
        <a:bodyPr/>
        <a:lstStyle/>
        <a:p>
          <a:pPr>
            <a:lnSpc>
              <a:spcPct val="100000"/>
            </a:lnSpc>
            <a:defRPr b="1"/>
          </a:pPr>
          <a:r>
            <a:rPr lang="en-US"/>
            <a:t>Cautious Sharing</a:t>
          </a:r>
        </a:p>
      </dgm:t>
    </dgm:pt>
    <dgm:pt modelId="{E51A6DE6-F077-40F3-AF4F-63F998F64798}" type="parTrans" cxnId="{6AF097A7-1494-4DBC-ACC1-A5A51FF4D0BE}">
      <dgm:prSet/>
      <dgm:spPr/>
      <dgm:t>
        <a:bodyPr/>
        <a:lstStyle/>
        <a:p>
          <a:endParaRPr lang="en-US"/>
        </a:p>
      </dgm:t>
    </dgm:pt>
    <dgm:pt modelId="{6A4223FA-CF78-45EE-B7C8-D0BFA57A0C6C}" type="sibTrans" cxnId="{6AF097A7-1494-4DBC-ACC1-A5A51FF4D0BE}">
      <dgm:prSet/>
      <dgm:spPr/>
      <dgm:t>
        <a:bodyPr/>
        <a:lstStyle/>
        <a:p>
          <a:pPr>
            <a:lnSpc>
              <a:spcPct val="100000"/>
            </a:lnSpc>
            <a:defRPr b="1"/>
          </a:pPr>
          <a:endParaRPr lang="en-US"/>
        </a:p>
      </dgm:t>
    </dgm:pt>
    <dgm:pt modelId="{22C3A732-8EF4-4C31-A5E1-9FC627EF02BD}">
      <dgm:prSet custT="1"/>
      <dgm:spPr/>
      <dgm:t>
        <a:bodyPr/>
        <a:lstStyle/>
        <a:p>
          <a:pPr>
            <a:lnSpc>
              <a:spcPct val="100000"/>
            </a:lnSpc>
          </a:pPr>
          <a:r>
            <a:rPr lang="en-US" sz="1800" dirty="0"/>
            <a:t>Be cautious about the personal information you share online, as it can be used for identity theft or harassment.</a:t>
          </a:r>
        </a:p>
      </dgm:t>
    </dgm:pt>
    <dgm:pt modelId="{CAC00491-54A3-4414-AAF9-27CB163DE7A4}" type="parTrans" cxnId="{793268DA-3DFD-4E38-8CCC-F714BD1FF484}">
      <dgm:prSet/>
      <dgm:spPr/>
      <dgm:t>
        <a:bodyPr/>
        <a:lstStyle/>
        <a:p>
          <a:endParaRPr lang="en-US"/>
        </a:p>
      </dgm:t>
    </dgm:pt>
    <dgm:pt modelId="{F63D9303-F005-40C2-A2E2-E6FA76D304B9}" type="sibTrans" cxnId="{793268DA-3DFD-4E38-8CCC-F714BD1FF484}">
      <dgm:prSet/>
      <dgm:spPr/>
      <dgm:t>
        <a:bodyPr/>
        <a:lstStyle/>
        <a:p>
          <a:endParaRPr lang="en-US"/>
        </a:p>
      </dgm:t>
    </dgm:pt>
    <dgm:pt modelId="{3D13C6F9-AA70-419C-8586-84F751985F79}">
      <dgm:prSet/>
      <dgm:spPr/>
      <dgm:t>
        <a:bodyPr/>
        <a:lstStyle/>
        <a:p>
          <a:pPr>
            <a:lnSpc>
              <a:spcPct val="100000"/>
            </a:lnSpc>
            <a:defRPr b="1"/>
          </a:pPr>
          <a:r>
            <a:rPr lang="en-US"/>
            <a:t>Review Account Security</a:t>
          </a:r>
        </a:p>
      </dgm:t>
    </dgm:pt>
    <dgm:pt modelId="{94C62B90-575E-41B0-B97C-487854A4800C}" type="parTrans" cxnId="{F40A9325-8AAC-4F68-BDD5-D7A17B35029F}">
      <dgm:prSet/>
      <dgm:spPr/>
      <dgm:t>
        <a:bodyPr/>
        <a:lstStyle/>
        <a:p>
          <a:endParaRPr lang="en-US"/>
        </a:p>
      </dgm:t>
    </dgm:pt>
    <dgm:pt modelId="{8C174404-2649-4CEC-A2E5-324285F6C0A9}" type="sibTrans" cxnId="{F40A9325-8AAC-4F68-BDD5-D7A17B35029F}">
      <dgm:prSet/>
      <dgm:spPr/>
      <dgm:t>
        <a:bodyPr/>
        <a:lstStyle/>
        <a:p>
          <a:endParaRPr lang="en-US"/>
        </a:p>
      </dgm:t>
    </dgm:pt>
    <dgm:pt modelId="{6954CA3E-6A04-4563-B608-72AC0C46BD3D}">
      <dgm:prSet custT="1"/>
      <dgm:spPr/>
      <dgm:t>
        <a:bodyPr/>
        <a:lstStyle/>
        <a:p>
          <a:pPr>
            <a:lnSpc>
              <a:spcPct val="100000"/>
            </a:lnSpc>
          </a:pPr>
          <a:r>
            <a:rPr lang="en-US" sz="2000" dirty="0"/>
            <a:t>Regularly review your account's security, including passwords and login alerts, to enhance your protection.</a:t>
          </a:r>
        </a:p>
      </dgm:t>
    </dgm:pt>
    <dgm:pt modelId="{D51B1CCF-9E7F-44F6-BCC7-698CB5C1DF16}" type="parTrans" cxnId="{11490DC8-7D02-43E9-A131-AD0DEF8315BE}">
      <dgm:prSet/>
      <dgm:spPr/>
      <dgm:t>
        <a:bodyPr/>
        <a:lstStyle/>
        <a:p>
          <a:endParaRPr lang="en-US"/>
        </a:p>
      </dgm:t>
    </dgm:pt>
    <dgm:pt modelId="{600D4EE9-6DC5-4B28-899A-BAAEBE0B6FB0}" type="sibTrans" cxnId="{11490DC8-7D02-43E9-A131-AD0DEF8315BE}">
      <dgm:prSet/>
      <dgm:spPr/>
      <dgm:t>
        <a:bodyPr/>
        <a:lstStyle/>
        <a:p>
          <a:endParaRPr lang="en-US"/>
        </a:p>
      </dgm:t>
    </dgm:pt>
    <dgm:pt modelId="{8218E528-AACB-41F5-BA0F-532807BD1D87}" type="pres">
      <dgm:prSet presAssocID="{055B0D4E-60DB-49B0-8FA3-CC66B9480649}" presName="Root" presStyleCnt="0">
        <dgm:presLayoutVars>
          <dgm:dir/>
          <dgm:resizeHandles val="exact"/>
        </dgm:presLayoutVars>
      </dgm:prSet>
      <dgm:spPr/>
    </dgm:pt>
    <dgm:pt modelId="{770694A3-3101-4EAC-A813-49E5DEF84882}" type="pres">
      <dgm:prSet presAssocID="{AB9FA259-93EE-40CA-98F7-5DFB450744CA}" presName="Composite" presStyleCnt="0"/>
      <dgm:spPr/>
    </dgm:pt>
    <dgm:pt modelId="{B75EEBAE-85A3-4783-B35E-B598E6396A5F}" type="pres">
      <dgm:prSet presAssocID="{AB9FA259-93EE-40CA-98F7-5DFB450744C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7494" r="25754" b="-2"/>
          <a:stretch/>
        </a:blipFill>
      </dgm:spPr>
      <dgm:extLst>
        <a:ext uri="{E40237B7-FDA0-4F09-8148-C483321AD2D9}">
          <dgm14:cNvPr xmlns:dgm14="http://schemas.microsoft.com/office/drawing/2010/diagram" id="0" name="" descr="Man analyzing data on a screen"/>
        </a:ext>
      </dgm:extLst>
    </dgm:pt>
    <dgm:pt modelId="{1D4B19FE-BA5E-44D6-A247-9C0622D2A6DB}" type="pres">
      <dgm:prSet presAssocID="{AB9FA259-93EE-40CA-98F7-5DFB450744CA}" presName="Subtitle" presStyleLbl="revTx" presStyleIdx="0" presStyleCnt="6">
        <dgm:presLayoutVars>
          <dgm:chMax val="0"/>
          <dgm:bulletEnabled/>
        </dgm:presLayoutVars>
      </dgm:prSet>
      <dgm:spPr/>
    </dgm:pt>
    <dgm:pt modelId="{45EA6261-DB95-46A9-8E02-4B452E1D71C0}" type="pres">
      <dgm:prSet presAssocID="{AB9FA259-93EE-40CA-98F7-5DFB450744CA}" presName="Description" presStyleLbl="revTx" presStyleIdx="1" presStyleCnt="6">
        <dgm:presLayoutVars>
          <dgm:bulletEnabled/>
        </dgm:presLayoutVars>
      </dgm:prSet>
      <dgm:spPr/>
    </dgm:pt>
    <dgm:pt modelId="{560C0DBB-E4DD-4D21-82F8-5DBA788D7299}" type="pres">
      <dgm:prSet presAssocID="{10EEC005-BA87-4282-A786-6D4933064A32}" presName="sibTrans" presStyleLbl="sibTrans2D1" presStyleIdx="0" presStyleCnt="0"/>
      <dgm:spPr/>
    </dgm:pt>
    <dgm:pt modelId="{2BC15827-34D4-496B-B750-F125E2B096B0}" type="pres">
      <dgm:prSet presAssocID="{903FAE44-105B-49E4-A24A-BBCE81905DE7}" presName="Composite" presStyleCnt="0"/>
      <dgm:spPr/>
    </dgm:pt>
    <dgm:pt modelId="{93107B34-DA44-4793-A40B-7863DA711C49}" type="pres">
      <dgm:prSet presAssocID="{903FAE44-105B-49E4-A24A-BBCE81905DE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3251" r="-3" b="-2"/>
          <a:stretch/>
        </a:blipFill>
      </dgm:spPr>
      <dgm:extLst>
        <a:ext uri="{E40237B7-FDA0-4F09-8148-C483321AD2D9}">
          <dgm14:cNvPr xmlns:dgm14="http://schemas.microsoft.com/office/drawing/2010/diagram" id="0" name="" descr="Game characters concepts - Group of figures with speech bubble"/>
        </a:ext>
      </dgm:extLst>
    </dgm:pt>
    <dgm:pt modelId="{2FDB57CE-0EB5-4812-B1A9-AFF541C8A0CF}" type="pres">
      <dgm:prSet presAssocID="{903FAE44-105B-49E4-A24A-BBCE81905DE7}" presName="Subtitle" presStyleLbl="revTx" presStyleIdx="2" presStyleCnt="6">
        <dgm:presLayoutVars>
          <dgm:chMax val="0"/>
          <dgm:bulletEnabled/>
        </dgm:presLayoutVars>
      </dgm:prSet>
      <dgm:spPr/>
    </dgm:pt>
    <dgm:pt modelId="{2A6C890A-265F-48C7-B618-3339EE3B815F}" type="pres">
      <dgm:prSet presAssocID="{903FAE44-105B-49E4-A24A-BBCE81905DE7}" presName="Description" presStyleLbl="revTx" presStyleIdx="3" presStyleCnt="6">
        <dgm:presLayoutVars>
          <dgm:bulletEnabled/>
        </dgm:presLayoutVars>
      </dgm:prSet>
      <dgm:spPr/>
    </dgm:pt>
    <dgm:pt modelId="{DDB727A4-966B-4559-A605-F1F8A1F80527}" type="pres">
      <dgm:prSet presAssocID="{6A4223FA-CF78-45EE-B7C8-D0BFA57A0C6C}" presName="sibTrans" presStyleLbl="sibTrans2D1" presStyleIdx="0" presStyleCnt="0"/>
      <dgm:spPr/>
    </dgm:pt>
    <dgm:pt modelId="{A108846F-B5C8-4EA8-8FC6-887A1A447EF7}" type="pres">
      <dgm:prSet presAssocID="{3D13C6F9-AA70-419C-8586-84F751985F79}" presName="Composite" presStyleCnt="0"/>
      <dgm:spPr/>
    </dgm:pt>
    <dgm:pt modelId="{9042FD32-DF5D-4BA8-A3C9-A87C3F2D6472}" type="pres">
      <dgm:prSet presAssocID="{3D13C6F9-AA70-419C-8586-84F751985F7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33249" b="-2"/>
          <a:stretch/>
        </a:blipFill>
      </dgm:spPr>
      <dgm:extLst>
        <a:ext uri="{E40237B7-FDA0-4F09-8148-C483321AD2D9}">
          <dgm14:cNvPr xmlns:dgm14="http://schemas.microsoft.com/office/drawing/2010/diagram" id="0" name="" descr="Password concept background with magnifying glass."/>
        </a:ext>
      </dgm:extLst>
    </dgm:pt>
    <dgm:pt modelId="{DD72D406-6DA8-400A-92C6-E2DC55875FA7}" type="pres">
      <dgm:prSet presAssocID="{3D13C6F9-AA70-419C-8586-84F751985F79}" presName="Subtitle" presStyleLbl="revTx" presStyleIdx="4" presStyleCnt="6">
        <dgm:presLayoutVars>
          <dgm:chMax val="0"/>
          <dgm:bulletEnabled/>
        </dgm:presLayoutVars>
      </dgm:prSet>
      <dgm:spPr/>
    </dgm:pt>
    <dgm:pt modelId="{BDF1FF1D-5FEB-45B0-A350-736C36BF524D}" type="pres">
      <dgm:prSet presAssocID="{3D13C6F9-AA70-419C-8586-84F751985F79}" presName="Description" presStyleLbl="revTx" presStyleIdx="5" presStyleCnt="6">
        <dgm:presLayoutVars>
          <dgm:bulletEnabled/>
        </dgm:presLayoutVars>
      </dgm:prSet>
      <dgm:spPr/>
    </dgm:pt>
  </dgm:ptLst>
  <dgm:cxnLst>
    <dgm:cxn modelId="{CB5C3008-B1C1-460E-A0BF-1F310DD6E0DD}" type="presOf" srcId="{903FAE44-105B-49E4-A24A-BBCE81905DE7}" destId="{2FDB57CE-0EB5-4812-B1A9-AFF541C8A0CF}" srcOrd="0" destOrd="0" presId="urn:microsoft.com/office/officeart/2024/3/layout/verticalVisualTextBlock1"/>
    <dgm:cxn modelId="{F40A9325-8AAC-4F68-BDD5-D7A17B35029F}" srcId="{055B0D4E-60DB-49B0-8FA3-CC66B9480649}" destId="{3D13C6F9-AA70-419C-8586-84F751985F79}" srcOrd="2" destOrd="0" parTransId="{94C62B90-575E-41B0-B97C-487854A4800C}" sibTransId="{8C174404-2649-4CEC-A2E5-324285F6C0A9}"/>
    <dgm:cxn modelId="{21A4B638-27C2-42D0-956D-1E0A8FA60E4A}" type="presOf" srcId="{3D13C6F9-AA70-419C-8586-84F751985F79}" destId="{DD72D406-6DA8-400A-92C6-E2DC55875FA7}" srcOrd="0" destOrd="0" presId="urn:microsoft.com/office/officeart/2024/3/layout/verticalVisualTextBlock1"/>
    <dgm:cxn modelId="{2B789E40-0134-42C3-8D7B-A6D1C9BEFA9C}" type="presOf" srcId="{22C3A732-8EF4-4C31-A5E1-9FC627EF02BD}" destId="{2A6C890A-265F-48C7-B618-3339EE3B815F}" srcOrd="0" destOrd="0" presId="urn:microsoft.com/office/officeart/2024/3/layout/verticalVisualTextBlock1"/>
    <dgm:cxn modelId="{E61BF044-7BFF-41C2-959E-4D5BD9462641}" type="presOf" srcId="{6A4223FA-CF78-45EE-B7C8-D0BFA57A0C6C}" destId="{DDB727A4-966B-4559-A605-F1F8A1F80527}" srcOrd="0" destOrd="0" presId="urn:microsoft.com/office/officeart/2024/3/layout/verticalVisualTextBlock1"/>
    <dgm:cxn modelId="{29A93865-2027-42BB-A5A0-58F8F1FE0174}" srcId="{AB9FA259-93EE-40CA-98F7-5DFB450744CA}" destId="{80D355BF-D488-4AD7-A285-44145D69AD96}" srcOrd="0" destOrd="0" parTransId="{59436CF6-0CA1-491B-B88B-346FD96B6B68}" sibTransId="{4D40A47B-8004-42C8-920D-EDA9870DB78D}"/>
    <dgm:cxn modelId="{66A7A34F-419B-4D5A-805B-BA74F1A1FD3D}" type="presOf" srcId="{AB9FA259-93EE-40CA-98F7-5DFB450744CA}" destId="{1D4B19FE-BA5E-44D6-A247-9C0622D2A6DB}" srcOrd="0" destOrd="0" presId="urn:microsoft.com/office/officeart/2024/3/layout/verticalVisualTextBlock1"/>
    <dgm:cxn modelId="{AB54C94F-B4EB-4467-9E2D-05CF03CDBFDA}" type="presOf" srcId="{6954CA3E-6A04-4563-B608-72AC0C46BD3D}" destId="{BDF1FF1D-5FEB-45B0-A350-736C36BF524D}" srcOrd="0" destOrd="0" presId="urn:microsoft.com/office/officeart/2024/3/layout/verticalVisualTextBlock1"/>
    <dgm:cxn modelId="{FEF07F72-2B49-4D79-B024-88C217721AAE}" type="presOf" srcId="{10EEC005-BA87-4282-A786-6D4933064A32}" destId="{560C0DBB-E4DD-4D21-82F8-5DBA788D7299}" srcOrd="0" destOrd="0" presId="urn:microsoft.com/office/officeart/2024/3/layout/verticalVisualTextBlock1"/>
    <dgm:cxn modelId="{D5B5E675-E1FC-405F-AA0B-46817A4235F3}" type="presOf" srcId="{80D355BF-D488-4AD7-A285-44145D69AD96}" destId="{45EA6261-DB95-46A9-8E02-4B452E1D71C0}" srcOrd="0" destOrd="0" presId="urn:microsoft.com/office/officeart/2024/3/layout/verticalVisualTextBlock1"/>
    <dgm:cxn modelId="{6AF097A7-1494-4DBC-ACC1-A5A51FF4D0BE}" srcId="{055B0D4E-60DB-49B0-8FA3-CC66B9480649}" destId="{903FAE44-105B-49E4-A24A-BBCE81905DE7}" srcOrd="1" destOrd="0" parTransId="{E51A6DE6-F077-40F3-AF4F-63F998F64798}" sibTransId="{6A4223FA-CF78-45EE-B7C8-D0BFA57A0C6C}"/>
    <dgm:cxn modelId="{E15B24B1-BFF7-41D6-BBD4-55395B8D0EB7}" srcId="{055B0D4E-60DB-49B0-8FA3-CC66B9480649}" destId="{AB9FA259-93EE-40CA-98F7-5DFB450744CA}" srcOrd="0" destOrd="0" parTransId="{3F152DD3-8097-45E1-B309-5B1C260BDC4F}" sibTransId="{10EEC005-BA87-4282-A786-6D4933064A32}"/>
    <dgm:cxn modelId="{11490DC8-7D02-43E9-A131-AD0DEF8315BE}" srcId="{3D13C6F9-AA70-419C-8586-84F751985F79}" destId="{6954CA3E-6A04-4563-B608-72AC0C46BD3D}" srcOrd="0" destOrd="0" parTransId="{D51B1CCF-9E7F-44F6-BCC7-698CB5C1DF16}" sibTransId="{600D4EE9-6DC5-4B28-899A-BAAEBE0B6FB0}"/>
    <dgm:cxn modelId="{793268DA-3DFD-4E38-8CCC-F714BD1FF484}" srcId="{903FAE44-105B-49E4-A24A-BBCE81905DE7}" destId="{22C3A732-8EF4-4C31-A5E1-9FC627EF02BD}" srcOrd="0" destOrd="0" parTransId="{CAC00491-54A3-4414-AAF9-27CB163DE7A4}" sibTransId="{F63D9303-F005-40C2-A2E2-E6FA76D304B9}"/>
    <dgm:cxn modelId="{E9F6F4DA-B0C7-41C2-A221-4EC83E35F134}" type="presOf" srcId="{055B0D4E-60DB-49B0-8FA3-CC66B9480649}" destId="{8218E528-AACB-41F5-BA0F-532807BD1D87}" srcOrd="0" destOrd="0" presId="urn:microsoft.com/office/officeart/2024/3/layout/verticalVisualTextBlock1"/>
    <dgm:cxn modelId="{8533616E-E354-4A23-8B6F-D622EFD3A475}" type="presParOf" srcId="{8218E528-AACB-41F5-BA0F-532807BD1D87}" destId="{770694A3-3101-4EAC-A813-49E5DEF84882}" srcOrd="0" destOrd="0" presId="urn:microsoft.com/office/officeart/2024/3/layout/verticalVisualTextBlock1"/>
    <dgm:cxn modelId="{E651C003-D6EB-4A2B-AB90-758B9F774D0E}" type="presParOf" srcId="{770694A3-3101-4EAC-A813-49E5DEF84882}" destId="{B75EEBAE-85A3-4783-B35E-B598E6396A5F}" srcOrd="0" destOrd="0" presId="urn:microsoft.com/office/officeart/2024/3/layout/verticalVisualTextBlock1"/>
    <dgm:cxn modelId="{FB6A685B-6150-4B24-A181-5968B304142D}" type="presParOf" srcId="{770694A3-3101-4EAC-A813-49E5DEF84882}" destId="{1D4B19FE-BA5E-44D6-A247-9C0622D2A6DB}" srcOrd="1" destOrd="0" presId="urn:microsoft.com/office/officeart/2024/3/layout/verticalVisualTextBlock1"/>
    <dgm:cxn modelId="{42883498-78C0-4567-97F3-63356C3A0F25}" type="presParOf" srcId="{770694A3-3101-4EAC-A813-49E5DEF84882}" destId="{45EA6261-DB95-46A9-8E02-4B452E1D71C0}" srcOrd="2" destOrd="0" presId="urn:microsoft.com/office/officeart/2024/3/layout/verticalVisualTextBlock1"/>
    <dgm:cxn modelId="{EAE74AA8-E9F9-462B-894B-FAA2D8C6D045}" type="presParOf" srcId="{8218E528-AACB-41F5-BA0F-532807BD1D87}" destId="{560C0DBB-E4DD-4D21-82F8-5DBA788D7299}" srcOrd="1" destOrd="0" presId="urn:microsoft.com/office/officeart/2024/3/layout/verticalVisualTextBlock1"/>
    <dgm:cxn modelId="{42CAA17B-A104-4B79-B272-0493AAA5569B}" type="presParOf" srcId="{8218E528-AACB-41F5-BA0F-532807BD1D87}" destId="{2BC15827-34D4-496B-B750-F125E2B096B0}" srcOrd="2" destOrd="0" presId="urn:microsoft.com/office/officeart/2024/3/layout/verticalVisualTextBlock1"/>
    <dgm:cxn modelId="{04AC3F91-2E30-4E7C-95FC-7A3C6CEBCD59}" type="presParOf" srcId="{2BC15827-34D4-496B-B750-F125E2B096B0}" destId="{93107B34-DA44-4793-A40B-7863DA711C49}" srcOrd="0" destOrd="0" presId="urn:microsoft.com/office/officeart/2024/3/layout/verticalVisualTextBlock1"/>
    <dgm:cxn modelId="{55B012EF-E77D-49D7-98A7-7F61CDF55A1F}" type="presParOf" srcId="{2BC15827-34D4-496B-B750-F125E2B096B0}" destId="{2FDB57CE-0EB5-4812-B1A9-AFF541C8A0CF}" srcOrd="1" destOrd="0" presId="urn:microsoft.com/office/officeart/2024/3/layout/verticalVisualTextBlock1"/>
    <dgm:cxn modelId="{F6A03C5F-B4E6-49BB-BA3D-2561B04B14A5}" type="presParOf" srcId="{2BC15827-34D4-496B-B750-F125E2B096B0}" destId="{2A6C890A-265F-48C7-B618-3339EE3B815F}" srcOrd="2" destOrd="0" presId="urn:microsoft.com/office/officeart/2024/3/layout/verticalVisualTextBlock1"/>
    <dgm:cxn modelId="{FD6D1804-8DCE-478B-A108-BE8E4CE25CF2}" type="presParOf" srcId="{8218E528-AACB-41F5-BA0F-532807BD1D87}" destId="{DDB727A4-966B-4559-A605-F1F8A1F80527}" srcOrd="3" destOrd="0" presId="urn:microsoft.com/office/officeart/2024/3/layout/verticalVisualTextBlock1"/>
    <dgm:cxn modelId="{D734BDB9-EEC6-4098-BFB7-CB236FF4D74A}" type="presParOf" srcId="{8218E528-AACB-41F5-BA0F-532807BD1D87}" destId="{A108846F-B5C8-4EA8-8FC6-887A1A447EF7}" srcOrd="4" destOrd="0" presId="urn:microsoft.com/office/officeart/2024/3/layout/verticalVisualTextBlock1"/>
    <dgm:cxn modelId="{230044D3-4E2F-49B6-B962-967D61D8488D}" type="presParOf" srcId="{A108846F-B5C8-4EA8-8FC6-887A1A447EF7}" destId="{9042FD32-DF5D-4BA8-A3C9-A87C3F2D6472}" srcOrd="0" destOrd="0" presId="urn:microsoft.com/office/officeart/2024/3/layout/verticalVisualTextBlock1"/>
    <dgm:cxn modelId="{5074B1CE-C156-4608-8C71-8FFB6053127A}" type="presParOf" srcId="{A108846F-B5C8-4EA8-8FC6-887A1A447EF7}" destId="{DD72D406-6DA8-400A-92C6-E2DC55875FA7}" srcOrd="1" destOrd="0" presId="urn:microsoft.com/office/officeart/2024/3/layout/verticalVisualTextBlock1"/>
    <dgm:cxn modelId="{EC32019C-4F3B-401E-B7E6-C49A459E228D}" type="presParOf" srcId="{A108846F-B5C8-4EA8-8FC6-887A1A447EF7}" destId="{BDF1FF1D-5FEB-45B0-A350-736C36BF524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302E2A-EAA6-45FF-946D-CD5E7646563B}"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946A4D8B-E973-4AAE-8CAA-00B34467C056}">
      <dgm:prSet/>
      <dgm:spPr/>
      <dgm:t>
        <a:bodyPr/>
        <a:lstStyle/>
        <a:p>
          <a:pPr>
            <a:lnSpc>
              <a:spcPct val="100000"/>
            </a:lnSpc>
            <a:defRPr b="1"/>
          </a:pPr>
          <a:r>
            <a:rPr lang="en-US" dirty="0"/>
            <a:t>Identifying Suspicious Emails</a:t>
          </a:r>
        </a:p>
      </dgm:t>
    </dgm:pt>
    <dgm:pt modelId="{3D125F82-0570-4487-859D-3484B0B48EB4}" type="parTrans" cxnId="{B6604D33-84B4-4CB2-8425-D2382AF96171}">
      <dgm:prSet/>
      <dgm:spPr/>
      <dgm:t>
        <a:bodyPr/>
        <a:lstStyle/>
        <a:p>
          <a:endParaRPr lang="en-US"/>
        </a:p>
      </dgm:t>
    </dgm:pt>
    <dgm:pt modelId="{41A8A004-3EFC-4DA1-B1D0-70289F237BE8}" type="sibTrans" cxnId="{B6604D33-84B4-4CB2-8425-D2382AF96171}">
      <dgm:prSet/>
      <dgm:spPr/>
      <dgm:t>
        <a:bodyPr/>
        <a:lstStyle/>
        <a:p>
          <a:pPr>
            <a:lnSpc>
              <a:spcPct val="100000"/>
            </a:lnSpc>
            <a:defRPr b="1"/>
          </a:pPr>
          <a:endParaRPr lang="en-US"/>
        </a:p>
      </dgm:t>
    </dgm:pt>
    <dgm:pt modelId="{9AAE3406-B5F5-4EA4-8094-67E73FC670C2}">
      <dgm:prSet custT="1"/>
      <dgm:spPr/>
      <dgm:t>
        <a:bodyPr/>
        <a:lstStyle/>
        <a:p>
          <a:pPr>
            <a:lnSpc>
              <a:spcPct val="100000"/>
            </a:lnSpc>
          </a:pPr>
          <a:r>
            <a:rPr lang="en-US" sz="1800" dirty="0"/>
            <a:t>Learn to recognize the signs of phishing emails, such as poor grammar, unexpected attachments, or generic greetings.</a:t>
          </a:r>
        </a:p>
      </dgm:t>
    </dgm:pt>
    <dgm:pt modelId="{60DF6565-EEE8-4781-B650-E94A1D69CA81}" type="parTrans" cxnId="{2B6645FC-4393-418D-ACEF-837B53AFD58C}">
      <dgm:prSet/>
      <dgm:spPr/>
      <dgm:t>
        <a:bodyPr/>
        <a:lstStyle/>
        <a:p>
          <a:endParaRPr lang="en-US"/>
        </a:p>
      </dgm:t>
    </dgm:pt>
    <dgm:pt modelId="{0A062159-EDD6-463F-A586-79D74FD54F07}" type="sibTrans" cxnId="{2B6645FC-4393-418D-ACEF-837B53AFD58C}">
      <dgm:prSet/>
      <dgm:spPr/>
      <dgm:t>
        <a:bodyPr/>
        <a:lstStyle/>
        <a:p>
          <a:endParaRPr lang="en-US"/>
        </a:p>
      </dgm:t>
    </dgm:pt>
    <dgm:pt modelId="{58DF95C0-C3E9-46B6-B4FA-F7F5EC8FB669}">
      <dgm:prSet/>
      <dgm:spPr/>
      <dgm:t>
        <a:bodyPr/>
        <a:lstStyle/>
        <a:p>
          <a:pPr>
            <a:lnSpc>
              <a:spcPct val="100000"/>
            </a:lnSpc>
            <a:defRPr b="1"/>
          </a:pPr>
          <a:r>
            <a:rPr lang="en-US"/>
            <a:t>Verifying Sources</a:t>
          </a:r>
        </a:p>
      </dgm:t>
    </dgm:pt>
    <dgm:pt modelId="{51015E89-2CCB-4B65-B604-BA640A022F30}" type="parTrans" cxnId="{8878C6F9-E180-4074-A21E-A3C40FB09D11}">
      <dgm:prSet/>
      <dgm:spPr/>
      <dgm:t>
        <a:bodyPr/>
        <a:lstStyle/>
        <a:p>
          <a:endParaRPr lang="en-US"/>
        </a:p>
      </dgm:t>
    </dgm:pt>
    <dgm:pt modelId="{518B4CAB-BF83-4487-9CB4-8AE6CE6B8332}" type="sibTrans" cxnId="{8878C6F9-E180-4074-A21E-A3C40FB09D11}">
      <dgm:prSet/>
      <dgm:spPr/>
      <dgm:t>
        <a:bodyPr/>
        <a:lstStyle/>
        <a:p>
          <a:pPr>
            <a:lnSpc>
              <a:spcPct val="100000"/>
            </a:lnSpc>
            <a:defRPr b="1"/>
          </a:pPr>
          <a:endParaRPr lang="en-US"/>
        </a:p>
      </dgm:t>
    </dgm:pt>
    <dgm:pt modelId="{296C975D-9492-4DA1-A7F7-A96B3A9589B8}">
      <dgm:prSet custT="1"/>
      <dgm:spPr/>
      <dgm:t>
        <a:bodyPr/>
        <a:lstStyle/>
        <a:p>
          <a:pPr>
            <a:lnSpc>
              <a:spcPct val="100000"/>
            </a:lnSpc>
          </a:pPr>
          <a:r>
            <a:rPr lang="en-US" sz="1800" dirty="0"/>
            <a:t>Always verify the source of emails and links before clicking to prevent falling victim to scams.</a:t>
          </a:r>
        </a:p>
      </dgm:t>
    </dgm:pt>
    <dgm:pt modelId="{EA87213E-915C-4579-8F60-74A8A13D4590}" type="parTrans" cxnId="{BDB568B5-6C1D-446A-BB67-2CAD50639753}">
      <dgm:prSet/>
      <dgm:spPr/>
      <dgm:t>
        <a:bodyPr/>
        <a:lstStyle/>
        <a:p>
          <a:endParaRPr lang="en-US"/>
        </a:p>
      </dgm:t>
    </dgm:pt>
    <dgm:pt modelId="{56B762B3-90DD-46D6-AF7A-6191CC10F100}" type="sibTrans" cxnId="{BDB568B5-6C1D-446A-BB67-2CAD50639753}">
      <dgm:prSet/>
      <dgm:spPr/>
      <dgm:t>
        <a:bodyPr/>
        <a:lstStyle/>
        <a:p>
          <a:endParaRPr lang="en-US"/>
        </a:p>
      </dgm:t>
    </dgm:pt>
    <dgm:pt modelId="{20495E0C-2587-497A-BD11-C100619AF059}">
      <dgm:prSet/>
      <dgm:spPr/>
      <dgm:t>
        <a:bodyPr/>
        <a:lstStyle/>
        <a:p>
          <a:pPr>
            <a:lnSpc>
              <a:spcPct val="100000"/>
            </a:lnSpc>
            <a:defRPr b="1"/>
          </a:pPr>
          <a:r>
            <a:rPr lang="en-US"/>
            <a:t>Common Scam Characteristics</a:t>
          </a:r>
        </a:p>
      </dgm:t>
    </dgm:pt>
    <dgm:pt modelId="{7356F2CA-E69D-4063-A811-BCDC6023B95D}" type="parTrans" cxnId="{4B5C9F82-C794-473E-B69E-A12CCC48EB8D}">
      <dgm:prSet/>
      <dgm:spPr/>
      <dgm:t>
        <a:bodyPr/>
        <a:lstStyle/>
        <a:p>
          <a:endParaRPr lang="en-US"/>
        </a:p>
      </dgm:t>
    </dgm:pt>
    <dgm:pt modelId="{C6850D76-BCD8-4EC5-A1F1-198FA4529D12}" type="sibTrans" cxnId="{4B5C9F82-C794-473E-B69E-A12CCC48EB8D}">
      <dgm:prSet/>
      <dgm:spPr/>
      <dgm:t>
        <a:bodyPr/>
        <a:lstStyle/>
        <a:p>
          <a:endParaRPr lang="en-US"/>
        </a:p>
      </dgm:t>
    </dgm:pt>
    <dgm:pt modelId="{21DE8B28-9B5A-4EEB-88CC-49E9F4A6178E}">
      <dgm:prSet custT="1"/>
      <dgm:spPr/>
      <dgm:t>
        <a:bodyPr/>
        <a:lstStyle/>
        <a:p>
          <a:pPr>
            <a:lnSpc>
              <a:spcPct val="100000"/>
            </a:lnSpc>
          </a:pPr>
          <a:r>
            <a:rPr lang="en-US" sz="1600" dirty="0"/>
            <a:t>Familiarize yourself with common characteristics of scam websites, including poor design and unusual URLs.</a:t>
          </a:r>
        </a:p>
      </dgm:t>
    </dgm:pt>
    <dgm:pt modelId="{C3CACD38-5322-4268-8D18-C45B33AEEE0A}" type="parTrans" cxnId="{CF38E7F9-D1FD-4AB4-9DD6-F91D40330707}">
      <dgm:prSet/>
      <dgm:spPr/>
      <dgm:t>
        <a:bodyPr/>
        <a:lstStyle/>
        <a:p>
          <a:endParaRPr lang="en-US"/>
        </a:p>
      </dgm:t>
    </dgm:pt>
    <dgm:pt modelId="{C6E5F1BA-4EB4-40B2-8C87-41F9C0D6635E}" type="sibTrans" cxnId="{CF38E7F9-D1FD-4AB4-9DD6-F91D40330707}">
      <dgm:prSet/>
      <dgm:spPr/>
      <dgm:t>
        <a:bodyPr/>
        <a:lstStyle/>
        <a:p>
          <a:endParaRPr lang="en-US"/>
        </a:p>
      </dgm:t>
    </dgm:pt>
    <dgm:pt modelId="{97152E80-7B2F-4AF9-811D-72E5FBF12DBC}" type="pres">
      <dgm:prSet presAssocID="{0D302E2A-EAA6-45FF-946D-CD5E7646563B}" presName="Root" presStyleCnt="0">
        <dgm:presLayoutVars>
          <dgm:dir/>
          <dgm:resizeHandles val="exact"/>
        </dgm:presLayoutVars>
      </dgm:prSet>
      <dgm:spPr/>
    </dgm:pt>
    <dgm:pt modelId="{AD257832-2503-48A9-B3A2-589DB111D2A4}" type="pres">
      <dgm:prSet presAssocID="{946A4D8B-E973-4AAE-8CAA-00B34467C056}" presName="Composite" presStyleCnt="0"/>
      <dgm:spPr/>
    </dgm:pt>
    <dgm:pt modelId="{08340519-37D3-4D86-8D37-EC513A36192E}" type="pres">
      <dgm:prSet presAssocID="{946A4D8B-E973-4AAE-8CAA-00B34467C05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1639" r="21610" b="-2"/>
          <a:stretch/>
        </a:blipFill>
      </dgm:spPr>
      <dgm:extLst>
        <a:ext uri="{E40237B7-FDA0-4F09-8148-C483321AD2D9}">
          <dgm14:cNvPr xmlns:dgm14="http://schemas.microsoft.com/office/drawing/2010/diagram" id="0" name="" descr="Email privacy is the broad topic dealing with issues of unauthorized access and inspection of electronic mail. This unauthorized access can happen while an email is in transit, as well as when it is stored on email servers or on a user computer. In countries with a constitutional guarantee of the secrecy of correspondence, whether email can be equated with letters and get legal protection from all forms of eavesdropping comes under question because of the very nature of email. This is especially important as more and more communication occurs via email compared to postal mail."/>
        </a:ext>
      </dgm:extLst>
    </dgm:pt>
    <dgm:pt modelId="{E2DA999A-4DF2-4ED0-AA74-49F7E81E2412}" type="pres">
      <dgm:prSet presAssocID="{946A4D8B-E973-4AAE-8CAA-00B34467C056}" presName="Subtitle" presStyleLbl="revTx" presStyleIdx="0" presStyleCnt="6">
        <dgm:presLayoutVars>
          <dgm:chMax val="0"/>
          <dgm:bulletEnabled/>
        </dgm:presLayoutVars>
      </dgm:prSet>
      <dgm:spPr/>
    </dgm:pt>
    <dgm:pt modelId="{ACB27EA5-B576-4147-93B7-B8C5EF08D51B}" type="pres">
      <dgm:prSet presAssocID="{946A4D8B-E973-4AAE-8CAA-00B34467C056}" presName="Description" presStyleLbl="revTx" presStyleIdx="1" presStyleCnt="6">
        <dgm:presLayoutVars>
          <dgm:bulletEnabled/>
        </dgm:presLayoutVars>
      </dgm:prSet>
      <dgm:spPr/>
    </dgm:pt>
    <dgm:pt modelId="{4A18740A-18E5-4A87-AF4B-E76BDFDF5CF1}" type="pres">
      <dgm:prSet presAssocID="{41A8A004-3EFC-4DA1-B1D0-70289F237BE8}" presName="sibTrans" presStyleLbl="sibTrans2D1" presStyleIdx="0" presStyleCnt="0"/>
      <dgm:spPr/>
    </dgm:pt>
    <dgm:pt modelId="{A0217A22-6C6B-4967-987A-EC635833C172}" type="pres">
      <dgm:prSet presAssocID="{58DF95C0-C3E9-46B6-B4FA-F7F5EC8FB669}" presName="Composite" presStyleCnt="0"/>
      <dgm:spPr/>
    </dgm:pt>
    <dgm:pt modelId="{B01E8AD4-6BBD-4266-A6FF-BA44FF10A187}" type="pres">
      <dgm:prSet presAssocID="{58DF95C0-C3E9-46B6-B4FA-F7F5EC8FB669}"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638" r="15610" b="-2"/>
          <a:stretch/>
        </a:blipFill>
      </dgm:spPr>
      <dgm:extLst>
        <a:ext uri="{E40237B7-FDA0-4F09-8148-C483321AD2D9}">
          <dgm14:cNvPr xmlns:dgm14="http://schemas.microsoft.com/office/drawing/2010/diagram" id="0" name="" descr="Person holding mouse"/>
        </a:ext>
      </dgm:extLst>
    </dgm:pt>
    <dgm:pt modelId="{1589BD34-4BF3-4C2C-B2C6-0145063A45F2}" type="pres">
      <dgm:prSet presAssocID="{58DF95C0-C3E9-46B6-B4FA-F7F5EC8FB669}" presName="Subtitle" presStyleLbl="revTx" presStyleIdx="2" presStyleCnt="6">
        <dgm:presLayoutVars>
          <dgm:chMax val="0"/>
          <dgm:bulletEnabled/>
        </dgm:presLayoutVars>
      </dgm:prSet>
      <dgm:spPr/>
    </dgm:pt>
    <dgm:pt modelId="{0A39CFC2-2B08-4846-B3A7-FFC08C8EF210}" type="pres">
      <dgm:prSet presAssocID="{58DF95C0-C3E9-46B6-B4FA-F7F5EC8FB669}" presName="Description" presStyleLbl="revTx" presStyleIdx="3" presStyleCnt="6">
        <dgm:presLayoutVars>
          <dgm:bulletEnabled/>
        </dgm:presLayoutVars>
      </dgm:prSet>
      <dgm:spPr/>
    </dgm:pt>
    <dgm:pt modelId="{92F07DBF-9AA2-4C88-8C63-ECF260E52985}" type="pres">
      <dgm:prSet presAssocID="{518B4CAB-BF83-4487-9CB4-8AE6CE6B8332}" presName="sibTrans" presStyleLbl="sibTrans2D1" presStyleIdx="0" presStyleCnt="0"/>
      <dgm:spPr/>
    </dgm:pt>
    <dgm:pt modelId="{15DD10C5-14FB-41D3-B6C6-1C39848EBC90}" type="pres">
      <dgm:prSet presAssocID="{20495E0C-2587-497A-BD11-C100619AF059}" presName="Composite" presStyleCnt="0"/>
      <dgm:spPr/>
    </dgm:pt>
    <dgm:pt modelId="{311C5210-47BF-4902-908B-9804A3634057}" type="pres">
      <dgm:prSet presAssocID="{20495E0C-2587-497A-BD11-C100619AF05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6469" r="16780" b="-2"/>
          <a:stretch/>
        </a:blipFill>
      </dgm:spPr>
      <dgm:extLst>
        <a:ext uri="{E40237B7-FDA0-4F09-8148-C483321AD2D9}">
          <dgm14:cNvPr xmlns:dgm14="http://schemas.microsoft.com/office/drawing/2010/diagram" id="0" name="" descr="A laptop with an error pop up."/>
        </a:ext>
      </dgm:extLst>
    </dgm:pt>
    <dgm:pt modelId="{3CA79776-7D28-4E89-AAA1-0976C182CE23}" type="pres">
      <dgm:prSet presAssocID="{20495E0C-2587-497A-BD11-C100619AF059}" presName="Subtitle" presStyleLbl="revTx" presStyleIdx="4" presStyleCnt="6">
        <dgm:presLayoutVars>
          <dgm:chMax val="0"/>
          <dgm:bulletEnabled/>
        </dgm:presLayoutVars>
      </dgm:prSet>
      <dgm:spPr/>
    </dgm:pt>
    <dgm:pt modelId="{BE6B2E71-F216-468B-8BA4-55B90B829871}" type="pres">
      <dgm:prSet presAssocID="{20495E0C-2587-497A-BD11-C100619AF059}" presName="Description" presStyleLbl="revTx" presStyleIdx="5" presStyleCnt="6">
        <dgm:presLayoutVars>
          <dgm:bulletEnabled/>
        </dgm:presLayoutVars>
      </dgm:prSet>
      <dgm:spPr/>
    </dgm:pt>
  </dgm:ptLst>
  <dgm:cxnLst>
    <dgm:cxn modelId="{F0BDC01E-2268-4F8F-9F36-318986DA35F4}" type="presOf" srcId="{9AAE3406-B5F5-4EA4-8094-67E73FC670C2}" destId="{ACB27EA5-B576-4147-93B7-B8C5EF08D51B}" srcOrd="0" destOrd="0" presId="urn:microsoft.com/office/officeart/2024/3/layout/verticalVisualTextBlock1"/>
    <dgm:cxn modelId="{9F37002B-2BD4-448F-90EF-1E559F43FDEB}" type="presOf" srcId="{41A8A004-3EFC-4DA1-B1D0-70289F237BE8}" destId="{4A18740A-18E5-4A87-AF4B-E76BDFDF5CF1}" srcOrd="0" destOrd="0" presId="urn:microsoft.com/office/officeart/2024/3/layout/verticalVisualTextBlock1"/>
    <dgm:cxn modelId="{B6604D33-84B4-4CB2-8425-D2382AF96171}" srcId="{0D302E2A-EAA6-45FF-946D-CD5E7646563B}" destId="{946A4D8B-E973-4AAE-8CAA-00B34467C056}" srcOrd="0" destOrd="0" parTransId="{3D125F82-0570-4487-859D-3484B0B48EB4}" sibTransId="{41A8A004-3EFC-4DA1-B1D0-70289F237BE8}"/>
    <dgm:cxn modelId="{EDD9A540-086A-4145-ACA8-91C00CC1AA2F}" type="presOf" srcId="{58DF95C0-C3E9-46B6-B4FA-F7F5EC8FB669}" destId="{1589BD34-4BF3-4C2C-B2C6-0145063A45F2}" srcOrd="0" destOrd="0" presId="urn:microsoft.com/office/officeart/2024/3/layout/verticalVisualTextBlock1"/>
    <dgm:cxn modelId="{8897A05D-378F-4E8D-BF45-B35B2454D49F}" type="presOf" srcId="{0D302E2A-EAA6-45FF-946D-CD5E7646563B}" destId="{97152E80-7B2F-4AF9-811D-72E5FBF12DBC}" srcOrd="0" destOrd="0" presId="urn:microsoft.com/office/officeart/2024/3/layout/verticalVisualTextBlock1"/>
    <dgm:cxn modelId="{4B5C9F82-C794-473E-B69E-A12CCC48EB8D}" srcId="{0D302E2A-EAA6-45FF-946D-CD5E7646563B}" destId="{20495E0C-2587-497A-BD11-C100619AF059}" srcOrd="2" destOrd="0" parTransId="{7356F2CA-E69D-4063-A811-BCDC6023B95D}" sibTransId="{C6850D76-BCD8-4EC5-A1F1-198FA4529D12}"/>
    <dgm:cxn modelId="{6320278E-E245-4E99-81FB-2733C4057A4B}" type="presOf" srcId="{21DE8B28-9B5A-4EEB-88CC-49E9F4A6178E}" destId="{BE6B2E71-F216-468B-8BA4-55B90B829871}" srcOrd="0" destOrd="0" presId="urn:microsoft.com/office/officeart/2024/3/layout/verticalVisualTextBlock1"/>
    <dgm:cxn modelId="{4D156095-15E8-4C3C-8E64-5022A49F2505}" type="presOf" srcId="{296C975D-9492-4DA1-A7F7-A96B3A9589B8}" destId="{0A39CFC2-2B08-4846-B3A7-FFC08C8EF210}" srcOrd="0" destOrd="0" presId="urn:microsoft.com/office/officeart/2024/3/layout/verticalVisualTextBlock1"/>
    <dgm:cxn modelId="{92A20DAC-5F2D-4553-BD3A-E1C1B380D9D8}" type="presOf" srcId="{946A4D8B-E973-4AAE-8CAA-00B34467C056}" destId="{E2DA999A-4DF2-4ED0-AA74-49F7E81E2412}" srcOrd="0" destOrd="0" presId="urn:microsoft.com/office/officeart/2024/3/layout/verticalVisualTextBlock1"/>
    <dgm:cxn modelId="{BDB568B5-6C1D-446A-BB67-2CAD50639753}" srcId="{58DF95C0-C3E9-46B6-B4FA-F7F5EC8FB669}" destId="{296C975D-9492-4DA1-A7F7-A96B3A9589B8}" srcOrd="0" destOrd="0" parTransId="{EA87213E-915C-4579-8F60-74A8A13D4590}" sibTransId="{56B762B3-90DD-46D6-AF7A-6191CC10F100}"/>
    <dgm:cxn modelId="{05C4FFD5-40BB-4D5E-8B01-D503F41E8FE5}" type="presOf" srcId="{20495E0C-2587-497A-BD11-C100619AF059}" destId="{3CA79776-7D28-4E89-AAA1-0976C182CE23}" srcOrd="0" destOrd="0" presId="urn:microsoft.com/office/officeart/2024/3/layout/verticalVisualTextBlock1"/>
    <dgm:cxn modelId="{10706BED-200C-4E04-88DC-740475C8DFE8}" type="presOf" srcId="{518B4CAB-BF83-4487-9CB4-8AE6CE6B8332}" destId="{92F07DBF-9AA2-4C88-8C63-ECF260E52985}" srcOrd="0" destOrd="0" presId="urn:microsoft.com/office/officeart/2024/3/layout/verticalVisualTextBlock1"/>
    <dgm:cxn modelId="{8878C6F9-E180-4074-A21E-A3C40FB09D11}" srcId="{0D302E2A-EAA6-45FF-946D-CD5E7646563B}" destId="{58DF95C0-C3E9-46B6-B4FA-F7F5EC8FB669}" srcOrd="1" destOrd="0" parTransId="{51015E89-2CCB-4B65-B604-BA640A022F30}" sibTransId="{518B4CAB-BF83-4487-9CB4-8AE6CE6B8332}"/>
    <dgm:cxn modelId="{CF38E7F9-D1FD-4AB4-9DD6-F91D40330707}" srcId="{20495E0C-2587-497A-BD11-C100619AF059}" destId="{21DE8B28-9B5A-4EEB-88CC-49E9F4A6178E}" srcOrd="0" destOrd="0" parTransId="{C3CACD38-5322-4268-8D18-C45B33AEEE0A}" sibTransId="{C6E5F1BA-4EB4-40B2-8C87-41F9C0D6635E}"/>
    <dgm:cxn modelId="{2B6645FC-4393-418D-ACEF-837B53AFD58C}" srcId="{946A4D8B-E973-4AAE-8CAA-00B34467C056}" destId="{9AAE3406-B5F5-4EA4-8094-67E73FC670C2}" srcOrd="0" destOrd="0" parTransId="{60DF6565-EEE8-4781-B650-E94A1D69CA81}" sibTransId="{0A062159-EDD6-463F-A586-79D74FD54F07}"/>
    <dgm:cxn modelId="{13C3590D-A7DC-42A1-8073-1C5623A2C66E}" type="presParOf" srcId="{97152E80-7B2F-4AF9-811D-72E5FBF12DBC}" destId="{AD257832-2503-48A9-B3A2-589DB111D2A4}" srcOrd="0" destOrd="0" presId="urn:microsoft.com/office/officeart/2024/3/layout/verticalVisualTextBlock1"/>
    <dgm:cxn modelId="{214AB164-F8C3-45FE-A4B2-E7B9C8DAB439}" type="presParOf" srcId="{AD257832-2503-48A9-B3A2-589DB111D2A4}" destId="{08340519-37D3-4D86-8D37-EC513A36192E}" srcOrd="0" destOrd="0" presId="urn:microsoft.com/office/officeart/2024/3/layout/verticalVisualTextBlock1"/>
    <dgm:cxn modelId="{8418B3EE-C475-4738-B917-6A3D8355E18F}" type="presParOf" srcId="{AD257832-2503-48A9-B3A2-589DB111D2A4}" destId="{E2DA999A-4DF2-4ED0-AA74-49F7E81E2412}" srcOrd="1" destOrd="0" presId="urn:microsoft.com/office/officeart/2024/3/layout/verticalVisualTextBlock1"/>
    <dgm:cxn modelId="{07863C37-B86F-4A96-A80E-EDF2BD3C7D28}" type="presParOf" srcId="{AD257832-2503-48A9-B3A2-589DB111D2A4}" destId="{ACB27EA5-B576-4147-93B7-B8C5EF08D51B}" srcOrd="2" destOrd="0" presId="urn:microsoft.com/office/officeart/2024/3/layout/verticalVisualTextBlock1"/>
    <dgm:cxn modelId="{955094F3-E1B0-4A09-B58A-A3EA2FD38DDB}" type="presParOf" srcId="{97152E80-7B2F-4AF9-811D-72E5FBF12DBC}" destId="{4A18740A-18E5-4A87-AF4B-E76BDFDF5CF1}" srcOrd="1" destOrd="0" presId="urn:microsoft.com/office/officeart/2024/3/layout/verticalVisualTextBlock1"/>
    <dgm:cxn modelId="{552B376A-97F5-46E0-80CF-FFA33CAC8F11}" type="presParOf" srcId="{97152E80-7B2F-4AF9-811D-72E5FBF12DBC}" destId="{A0217A22-6C6B-4967-987A-EC635833C172}" srcOrd="2" destOrd="0" presId="urn:microsoft.com/office/officeart/2024/3/layout/verticalVisualTextBlock1"/>
    <dgm:cxn modelId="{F3972024-4CC8-4839-A48B-AB845A090CCD}" type="presParOf" srcId="{A0217A22-6C6B-4967-987A-EC635833C172}" destId="{B01E8AD4-6BBD-4266-A6FF-BA44FF10A187}" srcOrd="0" destOrd="0" presId="urn:microsoft.com/office/officeart/2024/3/layout/verticalVisualTextBlock1"/>
    <dgm:cxn modelId="{E28BCB5D-4B85-43C5-9BE0-B6ED0061F22B}" type="presParOf" srcId="{A0217A22-6C6B-4967-987A-EC635833C172}" destId="{1589BD34-4BF3-4C2C-B2C6-0145063A45F2}" srcOrd="1" destOrd="0" presId="urn:microsoft.com/office/officeart/2024/3/layout/verticalVisualTextBlock1"/>
    <dgm:cxn modelId="{234B3F9F-B1ED-45E1-88BA-3BB4E6CA50E3}" type="presParOf" srcId="{A0217A22-6C6B-4967-987A-EC635833C172}" destId="{0A39CFC2-2B08-4846-B3A7-FFC08C8EF210}" srcOrd="2" destOrd="0" presId="urn:microsoft.com/office/officeart/2024/3/layout/verticalVisualTextBlock1"/>
    <dgm:cxn modelId="{C665C3D8-4C31-4E5D-864C-76BE4AD36926}" type="presParOf" srcId="{97152E80-7B2F-4AF9-811D-72E5FBF12DBC}" destId="{92F07DBF-9AA2-4C88-8C63-ECF260E52985}" srcOrd="3" destOrd="0" presId="urn:microsoft.com/office/officeart/2024/3/layout/verticalVisualTextBlock1"/>
    <dgm:cxn modelId="{09C3435E-BC9B-42C5-A621-0580B99AAFFB}" type="presParOf" srcId="{97152E80-7B2F-4AF9-811D-72E5FBF12DBC}" destId="{15DD10C5-14FB-41D3-B6C6-1C39848EBC90}" srcOrd="4" destOrd="0" presId="urn:microsoft.com/office/officeart/2024/3/layout/verticalVisualTextBlock1"/>
    <dgm:cxn modelId="{0B32E645-7195-43AB-9163-6C157FF8288A}" type="presParOf" srcId="{15DD10C5-14FB-41D3-B6C6-1C39848EBC90}" destId="{311C5210-47BF-4902-908B-9804A3634057}" srcOrd="0" destOrd="0" presId="urn:microsoft.com/office/officeart/2024/3/layout/verticalVisualTextBlock1"/>
    <dgm:cxn modelId="{33E77D49-8963-492C-88D7-28CA73F7F79C}" type="presParOf" srcId="{15DD10C5-14FB-41D3-B6C6-1C39848EBC90}" destId="{3CA79776-7D28-4E89-AAA1-0976C182CE23}" srcOrd="1" destOrd="0" presId="urn:microsoft.com/office/officeart/2024/3/layout/verticalVisualTextBlock1"/>
    <dgm:cxn modelId="{AA4EA5ED-E4E4-4FEA-BB24-F11B9C7BA3F0}" type="presParOf" srcId="{15DD10C5-14FB-41D3-B6C6-1C39848EBC90}" destId="{BE6B2E71-F216-468B-8BA4-55B90B82987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35DFD7-D3E8-4548-AFC8-6C1D4AFF7F8B}"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31FCC2BD-A06D-4114-818D-249FBB1DF800}">
      <dgm:prSet/>
      <dgm:spPr/>
      <dgm:t>
        <a:bodyPr/>
        <a:lstStyle/>
        <a:p>
          <a:pPr>
            <a:lnSpc>
              <a:spcPct val="100000"/>
            </a:lnSpc>
            <a:defRPr b="1"/>
          </a:pPr>
          <a:r>
            <a:rPr lang="en-US" dirty="0"/>
            <a:t>Importance of Education</a:t>
          </a:r>
        </a:p>
      </dgm:t>
    </dgm:pt>
    <dgm:pt modelId="{460E670F-F885-4837-A7F9-06D480811BFB}" type="parTrans" cxnId="{236550A6-B46C-4FE8-BE7B-36E2F106DAE2}">
      <dgm:prSet/>
      <dgm:spPr/>
      <dgm:t>
        <a:bodyPr/>
        <a:lstStyle/>
        <a:p>
          <a:endParaRPr lang="en-US"/>
        </a:p>
      </dgm:t>
    </dgm:pt>
    <dgm:pt modelId="{D77D26C0-B8EB-475B-BE22-8C5F601F350F}" type="sibTrans" cxnId="{236550A6-B46C-4FE8-BE7B-36E2F106DAE2}">
      <dgm:prSet/>
      <dgm:spPr/>
      <dgm:t>
        <a:bodyPr/>
        <a:lstStyle/>
        <a:p>
          <a:pPr>
            <a:lnSpc>
              <a:spcPct val="100000"/>
            </a:lnSpc>
            <a:defRPr b="1"/>
          </a:pPr>
          <a:endParaRPr lang="en-US"/>
        </a:p>
      </dgm:t>
    </dgm:pt>
    <dgm:pt modelId="{EB9ADECD-B4E1-4046-8A91-3C17D710FA3B}">
      <dgm:prSet custT="1"/>
      <dgm:spPr/>
      <dgm:t>
        <a:bodyPr/>
        <a:lstStyle/>
        <a:p>
          <a:pPr>
            <a:lnSpc>
              <a:spcPct val="100000"/>
            </a:lnSpc>
          </a:pPr>
          <a:r>
            <a:rPr lang="en-US" sz="1800" dirty="0"/>
            <a:t>Education is essential for building a strong security culture within an organization. It helps users understand potential risks and best practices.</a:t>
          </a:r>
        </a:p>
      </dgm:t>
    </dgm:pt>
    <dgm:pt modelId="{EAC58C9E-5EFF-490A-938F-73E18CE02039}" type="parTrans" cxnId="{FB3FA36C-B25A-44C3-A259-FDAAED25D590}">
      <dgm:prSet/>
      <dgm:spPr/>
      <dgm:t>
        <a:bodyPr/>
        <a:lstStyle/>
        <a:p>
          <a:endParaRPr lang="en-US"/>
        </a:p>
      </dgm:t>
    </dgm:pt>
    <dgm:pt modelId="{CF25F3D3-2D28-44C9-8C89-9362CCC372C5}" type="sibTrans" cxnId="{FB3FA36C-B25A-44C3-A259-FDAAED25D590}">
      <dgm:prSet/>
      <dgm:spPr/>
      <dgm:t>
        <a:bodyPr/>
        <a:lstStyle/>
        <a:p>
          <a:endParaRPr lang="en-US"/>
        </a:p>
      </dgm:t>
    </dgm:pt>
    <dgm:pt modelId="{6904341B-11D4-4177-9632-60A995455639}">
      <dgm:prSet/>
      <dgm:spPr/>
      <dgm:t>
        <a:bodyPr/>
        <a:lstStyle/>
        <a:p>
          <a:pPr>
            <a:lnSpc>
              <a:spcPct val="100000"/>
            </a:lnSpc>
            <a:defRPr b="1"/>
          </a:pPr>
          <a:r>
            <a:rPr lang="en-US"/>
            <a:t>Regular Training Sessions</a:t>
          </a:r>
        </a:p>
      </dgm:t>
    </dgm:pt>
    <dgm:pt modelId="{E9CE5A29-A801-46D5-9037-D7416F5711DE}" type="parTrans" cxnId="{281E0BAC-EECA-44C0-A2DD-A77A1DBB1DCF}">
      <dgm:prSet/>
      <dgm:spPr/>
      <dgm:t>
        <a:bodyPr/>
        <a:lstStyle/>
        <a:p>
          <a:endParaRPr lang="en-US"/>
        </a:p>
      </dgm:t>
    </dgm:pt>
    <dgm:pt modelId="{47B7F859-40B3-42D5-9A58-A137B878286C}" type="sibTrans" cxnId="{281E0BAC-EECA-44C0-A2DD-A77A1DBB1DCF}">
      <dgm:prSet/>
      <dgm:spPr/>
      <dgm:t>
        <a:bodyPr/>
        <a:lstStyle/>
        <a:p>
          <a:pPr>
            <a:lnSpc>
              <a:spcPct val="100000"/>
            </a:lnSpc>
            <a:defRPr b="1"/>
          </a:pPr>
          <a:endParaRPr lang="en-US"/>
        </a:p>
      </dgm:t>
    </dgm:pt>
    <dgm:pt modelId="{275845B8-FF1D-42DF-BC3F-3CCE74759E27}">
      <dgm:prSet custT="1"/>
      <dgm:spPr/>
      <dgm:t>
        <a:bodyPr/>
        <a:lstStyle/>
        <a:p>
          <a:pPr>
            <a:lnSpc>
              <a:spcPct val="100000"/>
            </a:lnSpc>
          </a:pPr>
          <a:r>
            <a:rPr lang="en-US" sz="1800" dirty="0"/>
            <a:t>Conducting regular training sessions keeps security awareness fresh in users' minds. This ongoing education is crucial for effective threat recognition.</a:t>
          </a:r>
        </a:p>
      </dgm:t>
    </dgm:pt>
    <dgm:pt modelId="{AE7A1697-0E52-464B-A34F-F2748F0E0CE2}" type="parTrans" cxnId="{6A377372-E1ED-49EA-A627-5598EEFB590E}">
      <dgm:prSet/>
      <dgm:spPr/>
      <dgm:t>
        <a:bodyPr/>
        <a:lstStyle/>
        <a:p>
          <a:endParaRPr lang="en-US"/>
        </a:p>
      </dgm:t>
    </dgm:pt>
    <dgm:pt modelId="{5A330764-C331-4174-AF99-3B85B575D398}" type="sibTrans" cxnId="{6A377372-E1ED-49EA-A627-5598EEFB590E}">
      <dgm:prSet/>
      <dgm:spPr/>
      <dgm:t>
        <a:bodyPr/>
        <a:lstStyle/>
        <a:p>
          <a:endParaRPr lang="en-US"/>
        </a:p>
      </dgm:t>
    </dgm:pt>
    <dgm:pt modelId="{56FF037A-D1FD-4181-A443-F14B02BB63D3}">
      <dgm:prSet/>
      <dgm:spPr/>
      <dgm:t>
        <a:bodyPr/>
        <a:lstStyle/>
        <a:p>
          <a:pPr>
            <a:lnSpc>
              <a:spcPct val="100000"/>
            </a:lnSpc>
            <a:defRPr b="1"/>
          </a:pPr>
          <a:r>
            <a:rPr lang="en-US"/>
            <a:t>Empowering Users</a:t>
          </a:r>
        </a:p>
      </dgm:t>
    </dgm:pt>
    <dgm:pt modelId="{004982DC-63C1-4561-BACB-CDDAE31CABFF}" type="parTrans" cxnId="{A3BB135C-B378-4EB8-A549-4C5ABC3E8E5B}">
      <dgm:prSet/>
      <dgm:spPr/>
      <dgm:t>
        <a:bodyPr/>
        <a:lstStyle/>
        <a:p>
          <a:endParaRPr lang="en-US"/>
        </a:p>
      </dgm:t>
    </dgm:pt>
    <dgm:pt modelId="{F671DD7F-83D1-42BB-96FA-8C9D4DDCDCC5}" type="sibTrans" cxnId="{A3BB135C-B378-4EB8-A549-4C5ABC3E8E5B}">
      <dgm:prSet/>
      <dgm:spPr/>
      <dgm:t>
        <a:bodyPr/>
        <a:lstStyle/>
        <a:p>
          <a:endParaRPr lang="en-US"/>
        </a:p>
      </dgm:t>
    </dgm:pt>
    <dgm:pt modelId="{408D5688-9CD8-4012-923E-5E9B1E8DCEBE}">
      <dgm:prSet custT="1"/>
      <dgm:spPr/>
      <dgm:t>
        <a:bodyPr/>
        <a:lstStyle/>
        <a:p>
          <a:pPr>
            <a:lnSpc>
              <a:spcPct val="100000"/>
            </a:lnSpc>
          </a:pPr>
          <a:r>
            <a:rPr lang="en-US" sz="1800" dirty="0"/>
            <a:t>Empowering users with knowledge enables them to recognize and respond to security threats confidently, enhancing overall cybersecurity.</a:t>
          </a:r>
        </a:p>
      </dgm:t>
    </dgm:pt>
    <dgm:pt modelId="{1138F511-E0F5-420F-8AD0-A8781C6EA14F}" type="parTrans" cxnId="{D0E9F433-37FA-472B-8551-53D13384553D}">
      <dgm:prSet/>
      <dgm:spPr/>
      <dgm:t>
        <a:bodyPr/>
        <a:lstStyle/>
        <a:p>
          <a:endParaRPr lang="en-US"/>
        </a:p>
      </dgm:t>
    </dgm:pt>
    <dgm:pt modelId="{1A51A9CC-4C41-44D2-A1F4-25FB678B3E84}" type="sibTrans" cxnId="{D0E9F433-37FA-472B-8551-53D13384553D}">
      <dgm:prSet/>
      <dgm:spPr/>
      <dgm:t>
        <a:bodyPr/>
        <a:lstStyle/>
        <a:p>
          <a:endParaRPr lang="en-US"/>
        </a:p>
      </dgm:t>
    </dgm:pt>
    <dgm:pt modelId="{C35DCB64-8A29-4840-8A05-A656652C3405}" type="pres">
      <dgm:prSet presAssocID="{7A35DFD7-D3E8-4548-AFC8-6C1D4AFF7F8B}" presName="Root" presStyleCnt="0">
        <dgm:presLayoutVars>
          <dgm:dir/>
          <dgm:resizeHandles val="exact"/>
        </dgm:presLayoutVars>
      </dgm:prSet>
      <dgm:spPr/>
    </dgm:pt>
    <dgm:pt modelId="{6095AE08-BB0D-4BD3-88A0-2FC0D995FCF2}" type="pres">
      <dgm:prSet presAssocID="{31FCC2BD-A06D-4114-818D-249FBB1DF800}" presName="Composite" presStyleCnt="0"/>
      <dgm:spPr/>
    </dgm:pt>
    <dgm:pt modelId="{73049C0F-FB4B-42DA-B17A-9A80DE2E5768}" type="pres">
      <dgm:prSet presAssocID="{31FCC2BD-A06D-4114-818D-249FBB1DF80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t="7873" r="-2" b="25376"/>
          <a:stretch/>
        </a:blipFill>
      </dgm:spPr>
      <dgm:extLst>
        <a:ext uri="{E40237B7-FDA0-4F09-8148-C483321AD2D9}">
          <dgm14:cNvPr xmlns:dgm14="http://schemas.microsoft.com/office/drawing/2010/diagram" id="0" name="" descr="Computer Security, Lock"/>
        </a:ext>
      </dgm:extLst>
    </dgm:pt>
    <dgm:pt modelId="{6EB3DA21-E96A-47B6-8D90-04F8BC52F488}" type="pres">
      <dgm:prSet presAssocID="{31FCC2BD-A06D-4114-818D-249FBB1DF800}" presName="Subtitle" presStyleLbl="revTx" presStyleIdx="0" presStyleCnt="6">
        <dgm:presLayoutVars>
          <dgm:chMax val="0"/>
          <dgm:bulletEnabled/>
        </dgm:presLayoutVars>
      </dgm:prSet>
      <dgm:spPr/>
    </dgm:pt>
    <dgm:pt modelId="{8203AED5-9564-4F56-8CE9-1B70B43F64F6}" type="pres">
      <dgm:prSet presAssocID="{31FCC2BD-A06D-4114-818D-249FBB1DF800}" presName="Description" presStyleLbl="revTx" presStyleIdx="1" presStyleCnt="6">
        <dgm:presLayoutVars>
          <dgm:bulletEnabled/>
        </dgm:presLayoutVars>
      </dgm:prSet>
      <dgm:spPr/>
    </dgm:pt>
    <dgm:pt modelId="{C4762C4D-E27A-4F64-873A-5285DB254DF7}" type="pres">
      <dgm:prSet presAssocID="{D77D26C0-B8EB-475B-BE22-8C5F601F350F}" presName="sibTrans" presStyleLbl="sibTrans2D1" presStyleIdx="0" presStyleCnt="0"/>
      <dgm:spPr/>
    </dgm:pt>
    <dgm:pt modelId="{8FA637B0-5DC9-4D6B-8D8A-C152C25366FB}" type="pres">
      <dgm:prSet presAssocID="{6904341B-11D4-4177-9632-60A995455639}" presName="Composite" presStyleCnt="0"/>
      <dgm:spPr/>
    </dgm:pt>
    <dgm:pt modelId="{CCEFFA6F-65C5-47B0-90B2-106A45D03DC0}" type="pres">
      <dgm:prSet presAssocID="{6904341B-11D4-4177-9632-60A995455639}"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0725" r="23029" b="5"/>
          <a:stretch/>
        </a:blipFill>
      </dgm:spPr>
      <dgm:extLst>
        <a:ext uri="{E40237B7-FDA0-4F09-8148-C483321AD2D9}">
          <dgm14:cNvPr xmlns:dgm14="http://schemas.microsoft.com/office/drawing/2010/diagram" id="0" name="" descr="Five copy of same businessman in a meeting room where one is presenting and the 4 others are doing something else around the table. One is texting, another drinking, another working on laptop and the last is the only one listening..."/>
        </a:ext>
      </dgm:extLst>
    </dgm:pt>
    <dgm:pt modelId="{5A976E54-FEA6-4684-84BB-73410088D384}" type="pres">
      <dgm:prSet presAssocID="{6904341B-11D4-4177-9632-60A995455639}" presName="Subtitle" presStyleLbl="revTx" presStyleIdx="2" presStyleCnt="6">
        <dgm:presLayoutVars>
          <dgm:chMax val="0"/>
          <dgm:bulletEnabled/>
        </dgm:presLayoutVars>
      </dgm:prSet>
      <dgm:spPr/>
    </dgm:pt>
    <dgm:pt modelId="{C70E4D79-A402-40EE-A250-B470CB20600E}" type="pres">
      <dgm:prSet presAssocID="{6904341B-11D4-4177-9632-60A995455639}" presName="Description" presStyleLbl="revTx" presStyleIdx="3" presStyleCnt="6">
        <dgm:presLayoutVars>
          <dgm:bulletEnabled/>
        </dgm:presLayoutVars>
      </dgm:prSet>
      <dgm:spPr/>
    </dgm:pt>
    <dgm:pt modelId="{06C620C3-3A35-4F27-8FC2-83A8B005BFC7}" type="pres">
      <dgm:prSet presAssocID="{47B7F859-40B3-42D5-9A58-A137B878286C}" presName="sibTrans" presStyleLbl="sibTrans2D1" presStyleIdx="0" presStyleCnt="0"/>
      <dgm:spPr/>
    </dgm:pt>
    <dgm:pt modelId="{84953612-A0BC-487D-8B45-EFBEC36E36BB}" type="pres">
      <dgm:prSet presAssocID="{56FF037A-D1FD-4181-A443-F14B02BB63D3}" presName="Composite" presStyleCnt="0"/>
      <dgm:spPr/>
    </dgm:pt>
    <dgm:pt modelId="{583BB318-0336-4F79-9B67-F69F6EDF5531}" type="pres">
      <dgm:prSet presAssocID="{56FF037A-D1FD-4181-A443-F14B02BB63D3}"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9170" r="14078" b="-2"/>
          <a:stretch/>
        </a:blipFill>
      </dgm:spPr>
      <dgm:extLst>
        <a:ext uri="{E40237B7-FDA0-4F09-8148-C483321AD2D9}">
          <dgm14:cNvPr xmlns:dgm14="http://schemas.microsoft.com/office/drawing/2010/diagram" id="0" name="" descr="Woman programming for internet"/>
        </a:ext>
      </dgm:extLst>
    </dgm:pt>
    <dgm:pt modelId="{BA715A21-A5A5-4648-BAB2-932CCA4F8484}" type="pres">
      <dgm:prSet presAssocID="{56FF037A-D1FD-4181-A443-F14B02BB63D3}" presName="Subtitle" presStyleLbl="revTx" presStyleIdx="4" presStyleCnt="6">
        <dgm:presLayoutVars>
          <dgm:chMax val="0"/>
          <dgm:bulletEnabled/>
        </dgm:presLayoutVars>
      </dgm:prSet>
      <dgm:spPr/>
    </dgm:pt>
    <dgm:pt modelId="{A34B85EB-0342-458B-8579-84997D179F6D}" type="pres">
      <dgm:prSet presAssocID="{56FF037A-D1FD-4181-A443-F14B02BB63D3}" presName="Description" presStyleLbl="revTx" presStyleIdx="5" presStyleCnt="6">
        <dgm:presLayoutVars>
          <dgm:bulletEnabled/>
        </dgm:presLayoutVars>
      </dgm:prSet>
      <dgm:spPr/>
    </dgm:pt>
  </dgm:ptLst>
  <dgm:cxnLst>
    <dgm:cxn modelId="{BEF64702-A095-4539-892A-F33EFFC03DD6}" type="presOf" srcId="{7A35DFD7-D3E8-4548-AFC8-6C1D4AFF7F8B}" destId="{C35DCB64-8A29-4840-8A05-A656652C3405}" srcOrd="0" destOrd="0" presId="urn:microsoft.com/office/officeart/2024/3/layout/verticalVisualTextBlock1"/>
    <dgm:cxn modelId="{D0E9F433-37FA-472B-8551-53D13384553D}" srcId="{56FF037A-D1FD-4181-A443-F14B02BB63D3}" destId="{408D5688-9CD8-4012-923E-5E9B1E8DCEBE}" srcOrd="0" destOrd="0" parTransId="{1138F511-E0F5-420F-8AD0-A8781C6EA14F}" sibTransId="{1A51A9CC-4C41-44D2-A1F4-25FB678B3E84}"/>
    <dgm:cxn modelId="{C18C1D39-5232-4BCE-8CFA-B6CB523B7504}" type="presOf" srcId="{408D5688-9CD8-4012-923E-5E9B1E8DCEBE}" destId="{A34B85EB-0342-458B-8579-84997D179F6D}" srcOrd="0" destOrd="0" presId="urn:microsoft.com/office/officeart/2024/3/layout/verticalVisualTextBlock1"/>
    <dgm:cxn modelId="{A3BB135C-B378-4EB8-A549-4C5ABC3E8E5B}" srcId="{7A35DFD7-D3E8-4548-AFC8-6C1D4AFF7F8B}" destId="{56FF037A-D1FD-4181-A443-F14B02BB63D3}" srcOrd="2" destOrd="0" parTransId="{004982DC-63C1-4561-BACB-CDDAE31CABFF}" sibTransId="{F671DD7F-83D1-42BB-96FA-8C9D4DDCDCC5}"/>
    <dgm:cxn modelId="{DFADE05E-5FED-4A46-92F7-6B3668DBDD0D}" type="presOf" srcId="{47B7F859-40B3-42D5-9A58-A137B878286C}" destId="{06C620C3-3A35-4F27-8FC2-83A8B005BFC7}" srcOrd="0" destOrd="0" presId="urn:microsoft.com/office/officeart/2024/3/layout/verticalVisualTextBlock1"/>
    <dgm:cxn modelId="{FB3FA36C-B25A-44C3-A259-FDAAED25D590}" srcId="{31FCC2BD-A06D-4114-818D-249FBB1DF800}" destId="{EB9ADECD-B4E1-4046-8A91-3C17D710FA3B}" srcOrd="0" destOrd="0" parTransId="{EAC58C9E-5EFF-490A-938F-73E18CE02039}" sibTransId="{CF25F3D3-2D28-44C9-8C89-9362CCC372C5}"/>
    <dgm:cxn modelId="{FE20FE6D-3122-4614-8F48-6B134C1A1D90}" type="presOf" srcId="{D77D26C0-B8EB-475B-BE22-8C5F601F350F}" destId="{C4762C4D-E27A-4F64-873A-5285DB254DF7}" srcOrd="0" destOrd="0" presId="urn:microsoft.com/office/officeart/2024/3/layout/verticalVisualTextBlock1"/>
    <dgm:cxn modelId="{6A377372-E1ED-49EA-A627-5598EEFB590E}" srcId="{6904341B-11D4-4177-9632-60A995455639}" destId="{275845B8-FF1D-42DF-BC3F-3CCE74759E27}" srcOrd="0" destOrd="0" parTransId="{AE7A1697-0E52-464B-A34F-F2748F0E0CE2}" sibTransId="{5A330764-C331-4174-AF99-3B85B575D398}"/>
    <dgm:cxn modelId="{3AD4A972-B647-48D2-9D95-F32816642050}" type="presOf" srcId="{275845B8-FF1D-42DF-BC3F-3CCE74759E27}" destId="{C70E4D79-A402-40EE-A250-B470CB20600E}" srcOrd="0" destOrd="0" presId="urn:microsoft.com/office/officeart/2024/3/layout/verticalVisualTextBlock1"/>
    <dgm:cxn modelId="{C9078F8B-4CA8-4793-AEF4-AEF03185B507}" type="presOf" srcId="{EB9ADECD-B4E1-4046-8A91-3C17D710FA3B}" destId="{8203AED5-9564-4F56-8CE9-1B70B43F64F6}" srcOrd="0" destOrd="0" presId="urn:microsoft.com/office/officeart/2024/3/layout/verticalVisualTextBlock1"/>
    <dgm:cxn modelId="{242F0594-CA79-4BD8-ABE9-EF85247BD2DD}" type="presOf" srcId="{6904341B-11D4-4177-9632-60A995455639}" destId="{5A976E54-FEA6-4684-84BB-73410088D384}" srcOrd="0" destOrd="0" presId="urn:microsoft.com/office/officeart/2024/3/layout/verticalVisualTextBlock1"/>
    <dgm:cxn modelId="{236550A6-B46C-4FE8-BE7B-36E2F106DAE2}" srcId="{7A35DFD7-D3E8-4548-AFC8-6C1D4AFF7F8B}" destId="{31FCC2BD-A06D-4114-818D-249FBB1DF800}" srcOrd="0" destOrd="0" parTransId="{460E670F-F885-4837-A7F9-06D480811BFB}" sibTransId="{D77D26C0-B8EB-475B-BE22-8C5F601F350F}"/>
    <dgm:cxn modelId="{281E0BAC-EECA-44C0-A2DD-A77A1DBB1DCF}" srcId="{7A35DFD7-D3E8-4548-AFC8-6C1D4AFF7F8B}" destId="{6904341B-11D4-4177-9632-60A995455639}" srcOrd="1" destOrd="0" parTransId="{E9CE5A29-A801-46D5-9037-D7416F5711DE}" sibTransId="{47B7F859-40B3-42D5-9A58-A137B878286C}"/>
    <dgm:cxn modelId="{5F06A6C7-7AC6-43ED-A669-FB2A9BA4D374}" type="presOf" srcId="{31FCC2BD-A06D-4114-818D-249FBB1DF800}" destId="{6EB3DA21-E96A-47B6-8D90-04F8BC52F488}" srcOrd="0" destOrd="0" presId="urn:microsoft.com/office/officeart/2024/3/layout/verticalVisualTextBlock1"/>
    <dgm:cxn modelId="{396338F3-47C7-41FC-9FA1-4439CAD6CE5E}" type="presOf" srcId="{56FF037A-D1FD-4181-A443-F14B02BB63D3}" destId="{BA715A21-A5A5-4648-BAB2-932CCA4F8484}" srcOrd="0" destOrd="0" presId="urn:microsoft.com/office/officeart/2024/3/layout/verticalVisualTextBlock1"/>
    <dgm:cxn modelId="{37F4E33B-2236-47EC-A40A-C2835DD90D97}" type="presParOf" srcId="{C35DCB64-8A29-4840-8A05-A656652C3405}" destId="{6095AE08-BB0D-4BD3-88A0-2FC0D995FCF2}" srcOrd="0" destOrd="0" presId="urn:microsoft.com/office/officeart/2024/3/layout/verticalVisualTextBlock1"/>
    <dgm:cxn modelId="{B1C768B7-F374-4BB6-9C30-7DC9504CC900}" type="presParOf" srcId="{6095AE08-BB0D-4BD3-88A0-2FC0D995FCF2}" destId="{73049C0F-FB4B-42DA-B17A-9A80DE2E5768}" srcOrd="0" destOrd="0" presId="urn:microsoft.com/office/officeart/2024/3/layout/verticalVisualTextBlock1"/>
    <dgm:cxn modelId="{5815B492-2DE3-4AB9-88EB-9A9FF59348C9}" type="presParOf" srcId="{6095AE08-BB0D-4BD3-88A0-2FC0D995FCF2}" destId="{6EB3DA21-E96A-47B6-8D90-04F8BC52F488}" srcOrd="1" destOrd="0" presId="urn:microsoft.com/office/officeart/2024/3/layout/verticalVisualTextBlock1"/>
    <dgm:cxn modelId="{420E5919-B420-44F7-92F3-00ACDFD71B4B}" type="presParOf" srcId="{6095AE08-BB0D-4BD3-88A0-2FC0D995FCF2}" destId="{8203AED5-9564-4F56-8CE9-1B70B43F64F6}" srcOrd="2" destOrd="0" presId="urn:microsoft.com/office/officeart/2024/3/layout/verticalVisualTextBlock1"/>
    <dgm:cxn modelId="{B49E9C7B-924B-4C79-A399-A1A4E9B18A61}" type="presParOf" srcId="{C35DCB64-8A29-4840-8A05-A656652C3405}" destId="{C4762C4D-E27A-4F64-873A-5285DB254DF7}" srcOrd="1" destOrd="0" presId="urn:microsoft.com/office/officeart/2024/3/layout/verticalVisualTextBlock1"/>
    <dgm:cxn modelId="{53EC3A35-0215-419B-9A26-1EFFA4214F6A}" type="presParOf" srcId="{C35DCB64-8A29-4840-8A05-A656652C3405}" destId="{8FA637B0-5DC9-4D6B-8D8A-C152C25366FB}" srcOrd="2" destOrd="0" presId="urn:microsoft.com/office/officeart/2024/3/layout/verticalVisualTextBlock1"/>
    <dgm:cxn modelId="{EB78D090-B415-47C4-9E07-4D474C321870}" type="presParOf" srcId="{8FA637B0-5DC9-4D6B-8D8A-C152C25366FB}" destId="{CCEFFA6F-65C5-47B0-90B2-106A45D03DC0}" srcOrd="0" destOrd="0" presId="urn:microsoft.com/office/officeart/2024/3/layout/verticalVisualTextBlock1"/>
    <dgm:cxn modelId="{35D78D45-7102-4557-AFFC-06B7BC902D82}" type="presParOf" srcId="{8FA637B0-5DC9-4D6B-8D8A-C152C25366FB}" destId="{5A976E54-FEA6-4684-84BB-73410088D384}" srcOrd="1" destOrd="0" presId="urn:microsoft.com/office/officeart/2024/3/layout/verticalVisualTextBlock1"/>
    <dgm:cxn modelId="{0585934E-8B82-42A5-A3B0-9E6D03C3CDBB}" type="presParOf" srcId="{8FA637B0-5DC9-4D6B-8D8A-C152C25366FB}" destId="{C70E4D79-A402-40EE-A250-B470CB20600E}" srcOrd="2" destOrd="0" presId="urn:microsoft.com/office/officeart/2024/3/layout/verticalVisualTextBlock1"/>
    <dgm:cxn modelId="{854F9B08-3443-44CC-B6E3-8CF595247E03}" type="presParOf" srcId="{C35DCB64-8A29-4840-8A05-A656652C3405}" destId="{06C620C3-3A35-4F27-8FC2-83A8B005BFC7}" srcOrd="3" destOrd="0" presId="urn:microsoft.com/office/officeart/2024/3/layout/verticalVisualTextBlock1"/>
    <dgm:cxn modelId="{89F08F4B-18C5-4C51-98EC-D3CAA52B1106}" type="presParOf" srcId="{C35DCB64-8A29-4840-8A05-A656652C3405}" destId="{84953612-A0BC-487D-8B45-EFBEC36E36BB}" srcOrd="4" destOrd="0" presId="urn:microsoft.com/office/officeart/2024/3/layout/verticalVisualTextBlock1"/>
    <dgm:cxn modelId="{A88400F1-9758-49D6-ABD9-0F245A810718}" type="presParOf" srcId="{84953612-A0BC-487D-8B45-EFBEC36E36BB}" destId="{583BB318-0336-4F79-9B67-F69F6EDF5531}" srcOrd="0" destOrd="0" presId="urn:microsoft.com/office/officeart/2024/3/layout/verticalVisualTextBlock1"/>
    <dgm:cxn modelId="{EDF6B1B6-3F07-474C-AF22-E3EFBDAD17D1}" type="presParOf" srcId="{84953612-A0BC-487D-8B45-EFBEC36E36BB}" destId="{BA715A21-A5A5-4648-BAB2-932CCA4F8484}" srcOrd="1" destOrd="0" presId="urn:microsoft.com/office/officeart/2024/3/layout/verticalVisualTextBlock1"/>
    <dgm:cxn modelId="{FC86A89F-A42B-4B7B-9BDB-CDAD369BDBED}" type="presParOf" srcId="{84953612-A0BC-487D-8B45-EFBEC36E36BB}" destId="{A34B85EB-0342-458B-8579-84997D179F6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C6F5FC-4D76-449E-98F9-290AFC10A77A}"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E8FA0EB5-AE80-4966-AE11-CF8F5FDEA62A}">
      <dgm:prSet/>
      <dgm:spPr/>
      <dgm:t>
        <a:bodyPr/>
        <a:lstStyle/>
        <a:p>
          <a:pPr>
            <a:lnSpc>
              <a:spcPct val="100000"/>
            </a:lnSpc>
            <a:defRPr b="1"/>
          </a:pPr>
          <a:r>
            <a:rPr lang="en-US"/>
            <a:t>Proactive Security Measures</a:t>
          </a:r>
        </a:p>
      </dgm:t>
    </dgm:pt>
    <dgm:pt modelId="{C545EF3D-0313-4160-ABAB-FCE89E517E3D}" type="parTrans" cxnId="{0314B658-0E28-4FA3-A645-0237E3407A77}">
      <dgm:prSet/>
      <dgm:spPr/>
      <dgm:t>
        <a:bodyPr/>
        <a:lstStyle/>
        <a:p>
          <a:endParaRPr lang="en-US"/>
        </a:p>
      </dgm:t>
    </dgm:pt>
    <dgm:pt modelId="{B71FCB9E-2C34-482C-9B7A-1853FA76F1BC}" type="sibTrans" cxnId="{0314B658-0E28-4FA3-A645-0237E3407A77}">
      <dgm:prSet/>
      <dgm:spPr/>
      <dgm:t>
        <a:bodyPr/>
        <a:lstStyle/>
        <a:p>
          <a:pPr>
            <a:lnSpc>
              <a:spcPct val="100000"/>
            </a:lnSpc>
            <a:defRPr b="1"/>
          </a:pPr>
          <a:endParaRPr lang="en-US"/>
        </a:p>
      </dgm:t>
    </dgm:pt>
    <dgm:pt modelId="{DF4CF30C-B318-43D8-936F-91EF18188354}">
      <dgm:prSet/>
      <dgm:spPr/>
      <dgm:t>
        <a:bodyPr/>
        <a:lstStyle/>
        <a:p>
          <a:pPr>
            <a:lnSpc>
              <a:spcPct val="100000"/>
            </a:lnSpc>
          </a:pPr>
          <a:r>
            <a:rPr lang="en-US"/>
            <a:t>A proactive approach is essential for protecting digital assets from potential threats and vulnerabilities.</a:t>
          </a:r>
        </a:p>
      </dgm:t>
    </dgm:pt>
    <dgm:pt modelId="{06182225-EBC3-4669-939B-8D5E792AA916}" type="parTrans" cxnId="{DA1E777D-5E28-41E0-9E6D-E49351FE3855}">
      <dgm:prSet/>
      <dgm:spPr/>
      <dgm:t>
        <a:bodyPr/>
        <a:lstStyle/>
        <a:p>
          <a:endParaRPr lang="en-US"/>
        </a:p>
      </dgm:t>
    </dgm:pt>
    <dgm:pt modelId="{BBC3FB52-8B52-41A1-8655-35838966B980}" type="sibTrans" cxnId="{DA1E777D-5E28-41E0-9E6D-E49351FE3855}">
      <dgm:prSet/>
      <dgm:spPr/>
      <dgm:t>
        <a:bodyPr/>
        <a:lstStyle/>
        <a:p>
          <a:endParaRPr lang="en-US"/>
        </a:p>
      </dgm:t>
    </dgm:pt>
    <dgm:pt modelId="{C42B3087-9A38-4A54-98AC-FBFB0D60D99F}">
      <dgm:prSet/>
      <dgm:spPr/>
      <dgm:t>
        <a:bodyPr/>
        <a:lstStyle/>
        <a:p>
          <a:pPr>
            <a:lnSpc>
              <a:spcPct val="100000"/>
            </a:lnSpc>
            <a:defRPr b="1"/>
          </a:pPr>
          <a:r>
            <a:rPr lang="en-US"/>
            <a:t>Essential Security Practices</a:t>
          </a:r>
        </a:p>
      </dgm:t>
    </dgm:pt>
    <dgm:pt modelId="{CC60AA75-DEE3-4581-951D-F0AFCDC2B82C}" type="parTrans" cxnId="{C74E1C6A-04C3-457C-82C5-EAA12ACD7612}">
      <dgm:prSet/>
      <dgm:spPr/>
      <dgm:t>
        <a:bodyPr/>
        <a:lstStyle/>
        <a:p>
          <a:endParaRPr lang="en-US"/>
        </a:p>
      </dgm:t>
    </dgm:pt>
    <dgm:pt modelId="{3B9256A3-C038-434F-A135-45045F2B9ED4}" type="sibTrans" cxnId="{C74E1C6A-04C3-457C-82C5-EAA12ACD7612}">
      <dgm:prSet/>
      <dgm:spPr/>
      <dgm:t>
        <a:bodyPr/>
        <a:lstStyle/>
        <a:p>
          <a:pPr>
            <a:lnSpc>
              <a:spcPct val="100000"/>
            </a:lnSpc>
            <a:defRPr b="1"/>
          </a:pPr>
          <a:endParaRPr lang="en-US"/>
        </a:p>
      </dgm:t>
    </dgm:pt>
    <dgm:pt modelId="{89837913-5EEC-40AE-915A-E31317071BDA}">
      <dgm:prSet/>
      <dgm:spPr/>
      <dgm:t>
        <a:bodyPr/>
        <a:lstStyle/>
        <a:p>
          <a:pPr>
            <a:lnSpc>
              <a:spcPct val="100000"/>
            </a:lnSpc>
          </a:pPr>
          <a:r>
            <a:rPr lang="en-US"/>
            <a:t>Implementing essential security practices can significantly enhance information protection and mitigate risks.</a:t>
          </a:r>
        </a:p>
      </dgm:t>
    </dgm:pt>
    <dgm:pt modelId="{379443EC-4350-4C82-98CF-75A99150C3FB}" type="parTrans" cxnId="{FC2EA09E-93D9-43E5-A699-7039A0DD2D93}">
      <dgm:prSet/>
      <dgm:spPr/>
      <dgm:t>
        <a:bodyPr/>
        <a:lstStyle/>
        <a:p>
          <a:endParaRPr lang="en-US"/>
        </a:p>
      </dgm:t>
    </dgm:pt>
    <dgm:pt modelId="{AB707A6C-D9BA-4A66-B852-31BCF5D0D04A}" type="sibTrans" cxnId="{FC2EA09E-93D9-43E5-A699-7039A0DD2D93}">
      <dgm:prSet/>
      <dgm:spPr/>
      <dgm:t>
        <a:bodyPr/>
        <a:lstStyle/>
        <a:p>
          <a:endParaRPr lang="en-US"/>
        </a:p>
      </dgm:t>
    </dgm:pt>
    <dgm:pt modelId="{FE338AE9-3D11-45D9-A5B5-1A673ED23D2F}">
      <dgm:prSet/>
      <dgm:spPr/>
      <dgm:t>
        <a:bodyPr/>
        <a:lstStyle/>
        <a:p>
          <a:pPr>
            <a:lnSpc>
              <a:spcPct val="100000"/>
            </a:lnSpc>
            <a:defRPr b="1"/>
          </a:pPr>
          <a:r>
            <a:rPr lang="en-US"/>
            <a:t>Safeguarding Information</a:t>
          </a:r>
        </a:p>
      </dgm:t>
    </dgm:pt>
    <dgm:pt modelId="{8ACC95FA-831E-4152-80F7-5C16FB5C8981}" type="parTrans" cxnId="{652AE7A3-45D4-44DD-89F5-1EF703ED0A0A}">
      <dgm:prSet/>
      <dgm:spPr/>
      <dgm:t>
        <a:bodyPr/>
        <a:lstStyle/>
        <a:p>
          <a:endParaRPr lang="en-US"/>
        </a:p>
      </dgm:t>
    </dgm:pt>
    <dgm:pt modelId="{3528730C-6A9B-467B-BCAA-764CBC4D55F3}" type="sibTrans" cxnId="{652AE7A3-45D4-44DD-89F5-1EF703ED0A0A}">
      <dgm:prSet/>
      <dgm:spPr/>
      <dgm:t>
        <a:bodyPr/>
        <a:lstStyle/>
        <a:p>
          <a:endParaRPr lang="en-US"/>
        </a:p>
      </dgm:t>
    </dgm:pt>
    <dgm:pt modelId="{53900452-0C4D-4314-BBD2-7AD34D4A317C}">
      <dgm:prSet/>
      <dgm:spPr/>
      <dgm:t>
        <a:bodyPr/>
        <a:lstStyle/>
        <a:p>
          <a:pPr>
            <a:lnSpc>
              <a:spcPct val="100000"/>
            </a:lnSpc>
          </a:pPr>
          <a:r>
            <a:rPr lang="en-US"/>
            <a:t>Safeguarding digital information is crucial for both individuals and organizations to prevent data breaches.</a:t>
          </a:r>
        </a:p>
      </dgm:t>
    </dgm:pt>
    <dgm:pt modelId="{3BF0A035-E4D5-4D73-B53A-8CA989D2F0DB}" type="parTrans" cxnId="{3AF923D2-C3BA-4BAE-A435-A9C0472775B7}">
      <dgm:prSet/>
      <dgm:spPr/>
      <dgm:t>
        <a:bodyPr/>
        <a:lstStyle/>
        <a:p>
          <a:endParaRPr lang="en-US"/>
        </a:p>
      </dgm:t>
    </dgm:pt>
    <dgm:pt modelId="{50E5FE87-D9B1-4BB7-A0A6-EEDDC948E16F}" type="sibTrans" cxnId="{3AF923D2-C3BA-4BAE-A435-A9C0472775B7}">
      <dgm:prSet/>
      <dgm:spPr/>
      <dgm:t>
        <a:bodyPr/>
        <a:lstStyle/>
        <a:p>
          <a:endParaRPr lang="en-US"/>
        </a:p>
      </dgm:t>
    </dgm:pt>
    <dgm:pt modelId="{52459A7D-ED27-4910-963F-4A062D38F01F}" type="pres">
      <dgm:prSet presAssocID="{C9C6F5FC-4D76-449E-98F9-290AFC10A77A}" presName="Name0" presStyleCnt="0">
        <dgm:presLayoutVars>
          <dgm:dir/>
          <dgm:resizeHandles val="exact"/>
        </dgm:presLayoutVars>
      </dgm:prSet>
      <dgm:spPr/>
    </dgm:pt>
    <dgm:pt modelId="{64E75995-B8FF-4735-8043-237E332B187A}" type="pres">
      <dgm:prSet presAssocID="{E8FA0EB5-AE80-4966-AE11-CF8F5FDEA62A}" presName="compNode" presStyleCnt="0"/>
      <dgm:spPr/>
    </dgm:pt>
    <dgm:pt modelId="{7C882997-84CA-4476-993A-41CF87085ACD}" type="pres">
      <dgm:prSet presAssocID="{E8FA0EB5-AE80-4966-AE11-CF8F5FDEA62A}" presName="pictRect" presStyleLbl="revTx" presStyleIdx="0" presStyleCnt="6">
        <dgm:presLayoutVars>
          <dgm:chMax val="0"/>
          <dgm:bulletEnabled/>
        </dgm:presLayoutVars>
      </dgm:prSet>
      <dgm:spPr/>
    </dgm:pt>
    <dgm:pt modelId="{FA0C6B95-A07F-4C1E-9D77-11FA5B057247}" type="pres">
      <dgm:prSet presAssocID="{E8FA0EB5-AE80-4966-AE11-CF8F5FDEA62A}" presName="textRect" presStyleLbl="revTx" presStyleIdx="1" presStyleCnt="6">
        <dgm:presLayoutVars>
          <dgm:bulletEnabled/>
        </dgm:presLayoutVars>
      </dgm:prSet>
      <dgm:spPr/>
    </dgm:pt>
    <dgm:pt modelId="{AB4B407E-5EA4-4775-A398-9414690C48D7}" type="pres">
      <dgm:prSet presAssocID="{B71FCB9E-2C34-482C-9B7A-1853FA76F1BC}" presName="sibTrans" presStyleLbl="sibTrans2D1" presStyleIdx="0" presStyleCnt="0"/>
      <dgm:spPr/>
    </dgm:pt>
    <dgm:pt modelId="{B256FA8D-EEF3-4FFF-A0C9-370FF4AA1A8D}" type="pres">
      <dgm:prSet presAssocID="{C42B3087-9A38-4A54-98AC-FBFB0D60D99F}" presName="compNode" presStyleCnt="0"/>
      <dgm:spPr/>
    </dgm:pt>
    <dgm:pt modelId="{DB6A2684-5C11-43C9-8259-B2D61F2C4548}" type="pres">
      <dgm:prSet presAssocID="{C42B3087-9A38-4A54-98AC-FBFB0D60D99F}" presName="pictRect" presStyleLbl="revTx" presStyleIdx="2" presStyleCnt="6">
        <dgm:presLayoutVars>
          <dgm:chMax val="0"/>
          <dgm:bulletEnabled/>
        </dgm:presLayoutVars>
      </dgm:prSet>
      <dgm:spPr/>
    </dgm:pt>
    <dgm:pt modelId="{3368E228-2693-4921-B01F-67DEE67F9581}" type="pres">
      <dgm:prSet presAssocID="{C42B3087-9A38-4A54-98AC-FBFB0D60D99F}" presName="textRect" presStyleLbl="revTx" presStyleIdx="3" presStyleCnt="6">
        <dgm:presLayoutVars>
          <dgm:bulletEnabled/>
        </dgm:presLayoutVars>
      </dgm:prSet>
      <dgm:spPr/>
    </dgm:pt>
    <dgm:pt modelId="{CF109D06-CD83-420D-AE3E-FD68B6DD04D5}" type="pres">
      <dgm:prSet presAssocID="{3B9256A3-C038-434F-A135-45045F2B9ED4}" presName="sibTrans" presStyleLbl="sibTrans2D1" presStyleIdx="0" presStyleCnt="0"/>
      <dgm:spPr/>
    </dgm:pt>
    <dgm:pt modelId="{CDE594CF-3A8D-4812-A346-F588F57A997F}" type="pres">
      <dgm:prSet presAssocID="{FE338AE9-3D11-45D9-A5B5-1A673ED23D2F}" presName="compNode" presStyleCnt="0"/>
      <dgm:spPr/>
    </dgm:pt>
    <dgm:pt modelId="{00A7F568-5850-400F-BABB-BC4C4F7FFA21}" type="pres">
      <dgm:prSet presAssocID="{FE338AE9-3D11-45D9-A5B5-1A673ED23D2F}" presName="pictRect" presStyleLbl="revTx" presStyleIdx="4" presStyleCnt="6">
        <dgm:presLayoutVars>
          <dgm:chMax val="0"/>
          <dgm:bulletEnabled/>
        </dgm:presLayoutVars>
      </dgm:prSet>
      <dgm:spPr/>
    </dgm:pt>
    <dgm:pt modelId="{08B5E372-5F86-4CBB-AE9E-58C9ACBF4635}" type="pres">
      <dgm:prSet presAssocID="{FE338AE9-3D11-45D9-A5B5-1A673ED23D2F}" presName="textRect" presStyleLbl="revTx" presStyleIdx="5" presStyleCnt="6">
        <dgm:presLayoutVars>
          <dgm:bulletEnabled/>
        </dgm:presLayoutVars>
      </dgm:prSet>
      <dgm:spPr/>
    </dgm:pt>
  </dgm:ptLst>
  <dgm:cxnLst>
    <dgm:cxn modelId="{3F6D9804-E9C3-40AA-BD5F-1BF5D83CDCAD}" type="presOf" srcId="{FE338AE9-3D11-45D9-A5B5-1A673ED23D2F}" destId="{00A7F568-5850-400F-BABB-BC4C4F7FFA21}" srcOrd="0" destOrd="0" presId="urn:microsoft.com/office/officeart/2024/3/layout/hArchList1"/>
    <dgm:cxn modelId="{CD4BAF06-B8B1-4F8C-8A4B-2AF1ADFBCD6B}" type="presOf" srcId="{B71FCB9E-2C34-482C-9B7A-1853FA76F1BC}" destId="{AB4B407E-5EA4-4775-A398-9414690C48D7}" srcOrd="0" destOrd="0" presId="urn:microsoft.com/office/officeart/2024/3/layout/hArchList1"/>
    <dgm:cxn modelId="{26FA5C13-2AC1-4810-910B-4C354230C163}" type="presOf" srcId="{E8FA0EB5-AE80-4966-AE11-CF8F5FDEA62A}" destId="{7C882997-84CA-4476-993A-41CF87085ACD}" srcOrd="0" destOrd="0" presId="urn:microsoft.com/office/officeart/2024/3/layout/hArchList1"/>
    <dgm:cxn modelId="{D579225F-94EC-4EF1-919A-B65E3BCE3546}" type="presOf" srcId="{53900452-0C4D-4314-BBD2-7AD34D4A317C}" destId="{08B5E372-5F86-4CBB-AE9E-58C9ACBF4635}" srcOrd="0" destOrd="0" presId="urn:microsoft.com/office/officeart/2024/3/layout/hArchList1"/>
    <dgm:cxn modelId="{F3D51F61-DB7E-4561-9890-73C9C4C9A271}" type="presOf" srcId="{3B9256A3-C038-434F-A135-45045F2B9ED4}" destId="{CF109D06-CD83-420D-AE3E-FD68B6DD04D5}" srcOrd="0" destOrd="0" presId="urn:microsoft.com/office/officeart/2024/3/layout/hArchList1"/>
    <dgm:cxn modelId="{33961344-C592-4EF3-9F18-0225F8336767}" type="presOf" srcId="{DF4CF30C-B318-43D8-936F-91EF18188354}" destId="{FA0C6B95-A07F-4C1E-9D77-11FA5B057247}" srcOrd="0" destOrd="0" presId="urn:microsoft.com/office/officeart/2024/3/layout/hArchList1"/>
    <dgm:cxn modelId="{C74E1C6A-04C3-457C-82C5-EAA12ACD7612}" srcId="{C9C6F5FC-4D76-449E-98F9-290AFC10A77A}" destId="{C42B3087-9A38-4A54-98AC-FBFB0D60D99F}" srcOrd="1" destOrd="0" parTransId="{CC60AA75-DEE3-4581-951D-F0AFCDC2B82C}" sibTransId="{3B9256A3-C038-434F-A135-45045F2B9ED4}"/>
    <dgm:cxn modelId="{0314B658-0E28-4FA3-A645-0237E3407A77}" srcId="{C9C6F5FC-4D76-449E-98F9-290AFC10A77A}" destId="{E8FA0EB5-AE80-4966-AE11-CF8F5FDEA62A}" srcOrd="0" destOrd="0" parTransId="{C545EF3D-0313-4160-ABAB-FCE89E517E3D}" sibTransId="{B71FCB9E-2C34-482C-9B7A-1853FA76F1BC}"/>
    <dgm:cxn modelId="{DA1E777D-5E28-41E0-9E6D-E49351FE3855}" srcId="{E8FA0EB5-AE80-4966-AE11-CF8F5FDEA62A}" destId="{DF4CF30C-B318-43D8-936F-91EF18188354}" srcOrd="0" destOrd="0" parTransId="{06182225-EBC3-4669-939B-8D5E792AA916}" sibTransId="{BBC3FB52-8B52-41A1-8655-35838966B980}"/>
    <dgm:cxn modelId="{71A74889-D8CA-4E6B-B89E-8AFC65B8C6BE}" type="presOf" srcId="{89837913-5EEC-40AE-915A-E31317071BDA}" destId="{3368E228-2693-4921-B01F-67DEE67F9581}" srcOrd="0" destOrd="0" presId="urn:microsoft.com/office/officeart/2024/3/layout/hArchList1"/>
    <dgm:cxn modelId="{4EF8319C-8FA8-4C3D-9FB1-201E9E328805}" type="presOf" srcId="{C9C6F5FC-4D76-449E-98F9-290AFC10A77A}" destId="{52459A7D-ED27-4910-963F-4A062D38F01F}" srcOrd="0" destOrd="0" presId="urn:microsoft.com/office/officeart/2024/3/layout/hArchList1"/>
    <dgm:cxn modelId="{FC2EA09E-93D9-43E5-A699-7039A0DD2D93}" srcId="{C42B3087-9A38-4A54-98AC-FBFB0D60D99F}" destId="{89837913-5EEC-40AE-915A-E31317071BDA}" srcOrd="0" destOrd="0" parTransId="{379443EC-4350-4C82-98CF-75A99150C3FB}" sibTransId="{AB707A6C-D9BA-4A66-B852-31BCF5D0D04A}"/>
    <dgm:cxn modelId="{652AE7A3-45D4-44DD-89F5-1EF703ED0A0A}" srcId="{C9C6F5FC-4D76-449E-98F9-290AFC10A77A}" destId="{FE338AE9-3D11-45D9-A5B5-1A673ED23D2F}" srcOrd="2" destOrd="0" parTransId="{8ACC95FA-831E-4152-80F7-5C16FB5C8981}" sibTransId="{3528730C-6A9B-467B-BCAA-764CBC4D55F3}"/>
    <dgm:cxn modelId="{3AF923D2-C3BA-4BAE-A435-A9C0472775B7}" srcId="{FE338AE9-3D11-45D9-A5B5-1A673ED23D2F}" destId="{53900452-0C4D-4314-BBD2-7AD34D4A317C}" srcOrd="0" destOrd="0" parTransId="{3BF0A035-E4D5-4D73-B53A-8CA989D2F0DB}" sibTransId="{50E5FE87-D9B1-4BB7-A0A6-EEDDC948E16F}"/>
    <dgm:cxn modelId="{C57FC3F4-6AB3-47FB-A033-EFDD843B1C21}" type="presOf" srcId="{C42B3087-9A38-4A54-98AC-FBFB0D60D99F}" destId="{DB6A2684-5C11-43C9-8259-B2D61F2C4548}" srcOrd="0" destOrd="0" presId="urn:microsoft.com/office/officeart/2024/3/layout/hArchList1"/>
    <dgm:cxn modelId="{511AF8C0-7864-4FDC-987A-B0B5086EA67C}" type="presParOf" srcId="{52459A7D-ED27-4910-963F-4A062D38F01F}" destId="{64E75995-B8FF-4735-8043-237E332B187A}" srcOrd="0" destOrd="0" presId="urn:microsoft.com/office/officeart/2024/3/layout/hArchList1"/>
    <dgm:cxn modelId="{4016578B-0411-4E4E-929A-014655EA9F2C}" type="presParOf" srcId="{64E75995-B8FF-4735-8043-237E332B187A}" destId="{7C882997-84CA-4476-993A-41CF87085ACD}" srcOrd="0" destOrd="0" presId="urn:microsoft.com/office/officeart/2024/3/layout/hArchList1"/>
    <dgm:cxn modelId="{41E03E61-D9A2-4D03-BBCA-BEC96AF1122D}" type="presParOf" srcId="{64E75995-B8FF-4735-8043-237E332B187A}" destId="{FA0C6B95-A07F-4C1E-9D77-11FA5B057247}" srcOrd="1" destOrd="0" presId="urn:microsoft.com/office/officeart/2024/3/layout/hArchList1"/>
    <dgm:cxn modelId="{66BF6122-8276-4F8A-8AF8-29DFC4C66414}" type="presParOf" srcId="{52459A7D-ED27-4910-963F-4A062D38F01F}" destId="{AB4B407E-5EA4-4775-A398-9414690C48D7}" srcOrd="1" destOrd="0" presId="urn:microsoft.com/office/officeart/2024/3/layout/hArchList1"/>
    <dgm:cxn modelId="{DECA480D-226A-442F-9719-61E78995FC51}" type="presParOf" srcId="{52459A7D-ED27-4910-963F-4A062D38F01F}" destId="{B256FA8D-EEF3-4FFF-A0C9-370FF4AA1A8D}" srcOrd="2" destOrd="0" presId="urn:microsoft.com/office/officeart/2024/3/layout/hArchList1"/>
    <dgm:cxn modelId="{EE8C4D7A-C501-4FA6-873D-C5F6280E65A1}" type="presParOf" srcId="{B256FA8D-EEF3-4FFF-A0C9-370FF4AA1A8D}" destId="{DB6A2684-5C11-43C9-8259-B2D61F2C4548}" srcOrd="0" destOrd="0" presId="urn:microsoft.com/office/officeart/2024/3/layout/hArchList1"/>
    <dgm:cxn modelId="{6B19A959-1160-4EB5-B29E-31A5D379E8DD}" type="presParOf" srcId="{B256FA8D-EEF3-4FFF-A0C9-370FF4AA1A8D}" destId="{3368E228-2693-4921-B01F-67DEE67F9581}" srcOrd="1" destOrd="0" presId="urn:microsoft.com/office/officeart/2024/3/layout/hArchList1"/>
    <dgm:cxn modelId="{E5EF18BA-1091-4221-9A1B-43E72B031B7E}" type="presParOf" srcId="{52459A7D-ED27-4910-963F-4A062D38F01F}" destId="{CF109D06-CD83-420D-AE3E-FD68B6DD04D5}" srcOrd="3" destOrd="0" presId="urn:microsoft.com/office/officeart/2024/3/layout/hArchList1"/>
    <dgm:cxn modelId="{6ECBE3F9-F024-4FDB-9BF9-3DB7C4C8E036}" type="presParOf" srcId="{52459A7D-ED27-4910-963F-4A062D38F01F}" destId="{CDE594CF-3A8D-4812-A346-F588F57A997F}" srcOrd="4" destOrd="0" presId="urn:microsoft.com/office/officeart/2024/3/layout/hArchList1"/>
    <dgm:cxn modelId="{AB15AB77-E5F0-40B3-B960-61191B6447A7}" type="presParOf" srcId="{CDE594CF-3A8D-4812-A346-F588F57A997F}" destId="{00A7F568-5850-400F-BABB-BC4C4F7FFA21}" srcOrd="0" destOrd="0" presId="urn:microsoft.com/office/officeart/2024/3/layout/hArchList1"/>
    <dgm:cxn modelId="{2947024C-F71C-48B9-92A5-E0480FC4F23D}" type="presParOf" srcId="{CDE594CF-3A8D-4812-A346-F588F57A997F}" destId="{08B5E372-5F86-4CBB-AE9E-58C9ACBF4635}"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1F79B-C21D-4BE1-92B4-319604C67AF5}">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3348" r="19900" b="-2"/>
          <a:stretch/>
        </a:blipFill>
        <a:ln>
          <a:noFill/>
        </a:ln>
        <a:effectLst/>
      </dsp:spPr>
      <dsp:style>
        <a:lnRef idx="0">
          <a:scrgbClr r="0" g="0" b="0"/>
        </a:lnRef>
        <a:fillRef idx="3">
          <a:scrgbClr r="0" g="0" b="0"/>
        </a:fillRef>
        <a:effectRef idx="2">
          <a:scrgbClr r="0" g="0" b="0"/>
        </a:effectRef>
        <a:fontRef idx="minor">
          <a:schemeClr val="lt1"/>
        </a:fontRef>
      </dsp:style>
    </dsp:sp>
    <dsp:sp modelId="{5D266614-374C-4DAE-B3AC-BC65C7D62035}">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Importance of Strong Passwords</a:t>
          </a:r>
        </a:p>
      </dsp:txBody>
      <dsp:txXfrm>
        <a:off x="1861599" y="0"/>
        <a:ext cx="5167674" cy="346182"/>
      </dsp:txXfrm>
    </dsp:sp>
    <dsp:sp modelId="{3625822A-DC3B-47DF-A2E2-B0835DD0AAD9}">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t>Strong, unique passwords for each account are essential to protect against unauthorized access and data breaches.</a:t>
          </a:r>
        </a:p>
      </dsp:txBody>
      <dsp:txXfrm>
        <a:off x="1861599" y="346182"/>
        <a:ext cx="5167674" cy="1335417"/>
      </dsp:txXfrm>
    </dsp:sp>
    <dsp:sp modelId="{3AB1B284-1AB2-4ACA-A69B-1CD497317D79}">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26504" b="5"/>
          <a:stretch/>
        </a:blipFill>
        <a:ln>
          <a:noFill/>
        </a:ln>
        <a:effectLst/>
      </dsp:spPr>
      <dsp:style>
        <a:lnRef idx="0">
          <a:scrgbClr r="0" g="0" b="0"/>
        </a:lnRef>
        <a:fillRef idx="3">
          <a:scrgbClr r="0" g="0" b="0"/>
        </a:fillRef>
        <a:effectRef idx="2">
          <a:scrgbClr r="0" g="0" b="0"/>
        </a:effectRef>
        <a:fontRef idx="minor">
          <a:schemeClr val="lt1"/>
        </a:fontRef>
      </dsp:style>
    </dsp:sp>
    <dsp:sp modelId="{145ACEC2-D5EC-4EE7-8FED-BB187B41C52E}">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Role of Encryption</a:t>
          </a:r>
        </a:p>
      </dsp:txBody>
      <dsp:txXfrm>
        <a:off x="1861599" y="1816127"/>
        <a:ext cx="5167674" cy="346182"/>
      </dsp:txXfrm>
    </dsp:sp>
    <dsp:sp modelId="{EB1FB0CF-D429-4BE0-A639-F0391CCFD6BC}">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t>Encryption safeguards sensitive data, making it unreadable to anyone without the proper key, enhancing overall security.</a:t>
          </a:r>
        </a:p>
      </dsp:txBody>
      <dsp:txXfrm>
        <a:off x="1861599" y="2162310"/>
        <a:ext cx="5167674" cy="1335417"/>
      </dsp:txXfrm>
    </dsp:sp>
    <dsp:sp modelId="{62F7CE31-D858-4F3C-9A95-CD0FB09D69FC}">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8176" r="15576" b="3"/>
          <a:stretch/>
        </a:blipFill>
        <a:ln>
          <a:noFill/>
        </a:ln>
        <a:effectLst/>
      </dsp:spPr>
      <dsp:style>
        <a:lnRef idx="0">
          <a:scrgbClr r="0" g="0" b="0"/>
        </a:lnRef>
        <a:fillRef idx="3">
          <a:scrgbClr r="0" g="0" b="0"/>
        </a:fillRef>
        <a:effectRef idx="2">
          <a:scrgbClr r="0" g="0" b="0"/>
        </a:effectRef>
        <a:fontRef idx="minor">
          <a:schemeClr val="lt1"/>
        </a:fontRef>
      </dsp:style>
    </dsp:sp>
    <dsp:sp modelId="{54F786EE-7BDA-4231-883A-333B741853DF}">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Preventing Data Interception</a:t>
          </a:r>
        </a:p>
      </dsp:txBody>
      <dsp:txXfrm>
        <a:off x="1861599" y="3632255"/>
        <a:ext cx="5167674" cy="346182"/>
      </dsp:txXfrm>
    </dsp:sp>
    <dsp:sp modelId="{99FCC836-BBD7-49F1-9977-E4C9CA0A4DC2}">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t>By implementing strong passwords and encryption, you can protect data from being intercepted and misused.</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EEBAE-85A3-4783-B35E-B598E6396A5F}">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7494" r="25754" b="-2"/>
          <a:stretch/>
        </a:blipFill>
        <a:ln>
          <a:noFill/>
        </a:ln>
        <a:effectLst/>
      </dsp:spPr>
      <dsp:style>
        <a:lnRef idx="0">
          <a:scrgbClr r="0" g="0" b="0"/>
        </a:lnRef>
        <a:fillRef idx="3">
          <a:scrgbClr r="0" g="0" b="0"/>
        </a:fillRef>
        <a:effectRef idx="2">
          <a:scrgbClr r="0" g="0" b="0"/>
        </a:effectRef>
        <a:fontRef idx="minor">
          <a:schemeClr val="lt1"/>
        </a:fontRef>
      </dsp:style>
    </dsp:sp>
    <dsp:sp modelId="{1D4B19FE-BA5E-44D6-A247-9C0622D2A6DB}">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Adjust Privacy Settings</a:t>
          </a:r>
        </a:p>
      </dsp:txBody>
      <dsp:txXfrm>
        <a:off x="1861599" y="0"/>
        <a:ext cx="5167674" cy="346182"/>
      </dsp:txXfrm>
    </dsp:sp>
    <dsp:sp modelId="{45EA6261-DB95-46A9-8E02-4B452E1D71C0}">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l" defTabSz="889000">
            <a:lnSpc>
              <a:spcPct val="100000"/>
            </a:lnSpc>
            <a:spcBef>
              <a:spcPct val="0"/>
            </a:spcBef>
            <a:spcAft>
              <a:spcPct val="35000"/>
            </a:spcAft>
            <a:buNone/>
          </a:pPr>
          <a:r>
            <a:rPr lang="en-US" sz="2000" kern="1200" dirty="0"/>
            <a:t>Regularly adjust your privacy settings to control who can see your posts and personal information.</a:t>
          </a:r>
        </a:p>
      </dsp:txBody>
      <dsp:txXfrm>
        <a:off x="1861599" y="346182"/>
        <a:ext cx="5167674" cy="1335417"/>
      </dsp:txXfrm>
    </dsp:sp>
    <dsp:sp modelId="{93107B34-DA44-4793-A40B-7863DA711C49}">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3251" r="-3" b="-2"/>
          <a:stretch/>
        </a:blipFill>
        <a:ln>
          <a:noFill/>
        </a:ln>
        <a:effectLst/>
      </dsp:spPr>
      <dsp:style>
        <a:lnRef idx="0">
          <a:scrgbClr r="0" g="0" b="0"/>
        </a:lnRef>
        <a:fillRef idx="3">
          <a:scrgbClr r="0" g="0" b="0"/>
        </a:fillRef>
        <a:effectRef idx="2">
          <a:scrgbClr r="0" g="0" b="0"/>
        </a:effectRef>
        <a:fontRef idx="minor">
          <a:schemeClr val="lt1"/>
        </a:fontRef>
      </dsp:style>
    </dsp:sp>
    <dsp:sp modelId="{2FDB57CE-0EB5-4812-B1A9-AFF541C8A0CF}">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Cautious Sharing</a:t>
          </a:r>
        </a:p>
      </dsp:txBody>
      <dsp:txXfrm>
        <a:off x="1861599" y="1816127"/>
        <a:ext cx="5167674" cy="346182"/>
      </dsp:txXfrm>
    </dsp:sp>
    <dsp:sp modelId="{2A6C890A-265F-48C7-B618-3339EE3B815F}">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t>Be cautious about the personal information you share online, as it can be used for identity theft or harassment.</a:t>
          </a:r>
        </a:p>
      </dsp:txBody>
      <dsp:txXfrm>
        <a:off x="1861599" y="2162310"/>
        <a:ext cx="5167674" cy="1335417"/>
      </dsp:txXfrm>
    </dsp:sp>
    <dsp:sp modelId="{9042FD32-DF5D-4BA8-A3C9-A87C3F2D6472}">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33249" b="-2"/>
          <a:stretch/>
        </a:blipFill>
        <a:ln>
          <a:noFill/>
        </a:ln>
        <a:effectLst/>
      </dsp:spPr>
      <dsp:style>
        <a:lnRef idx="0">
          <a:scrgbClr r="0" g="0" b="0"/>
        </a:lnRef>
        <a:fillRef idx="3">
          <a:scrgbClr r="0" g="0" b="0"/>
        </a:fillRef>
        <a:effectRef idx="2">
          <a:scrgbClr r="0" g="0" b="0"/>
        </a:effectRef>
        <a:fontRef idx="minor">
          <a:schemeClr val="lt1"/>
        </a:fontRef>
      </dsp:style>
    </dsp:sp>
    <dsp:sp modelId="{DD72D406-6DA8-400A-92C6-E2DC55875FA7}">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Review Account Security</a:t>
          </a:r>
        </a:p>
      </dsp:txBody>
      <dsp:txXfrm>
        <a:off x="1861599" y="3632255"/>
        <a:ext cx="5167674" cy="346182"/>
      </dsp:txXfrm>
    </dsp:sp>
    <dsp:sp modelId="{BDF1FF1D-5FEB-45B0-A350-736C36BF524D}">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25400" bIns="25400" numCol="1" spcCol="1270" anchor="t" anchorCtr="0">
          <a:noAutofit/>
        </a:bodyPr>
        <a:lstStyle/>
        <a:p>
          <a:pPr marL="0" lvl="0" indent="0" algn="l" defTabSz="889000">
            <a:lnSpc>
              <a:spcPct val="100000"/>
            </a:lnSpc>
            <a:spcBef>
              <a:spcPct val="0"/>
            </a:spcBef>
            <a:spcAft>
              <a:spcPct val="35000"/>
            </a:spcAft>
            <a:buNone/>
          </a:pPr>
          <a:r>
            <a:rPr lang="en-US" sz="2000" kern="1200" dirty="0"/>
            <a:t>Regularly review your account's security, including passwords and login alerts, to enhance your protection.</a:t>
          </a:r>
        </a:p>
      </dsp:txBody>
      <dsp:txXfrm>
        <a:off x="1861599" y="3978438"/>
        <a:ext cx="5167674" cy="13354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0519-37D3-4D86-8D37-EC513A36192E}">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1639" r="21610" b="-2"/>
          <a:stretch/>
        </a:blipFill>
        <a:ln>
          <a:noFill/>
        </a:ln>
        <a:effectLst/>
      </dsp:spPr>
      <dsp:style>
        <a:lnRef idx="0">
          <a:scrgbClr r="0" g="0" b="0"/>
        </a:lnRef>
        <a:fillRef idx="3">
          <a:scrgbClr r="0" g="0" b="0"/>
        </a:fillRef>
        <a:effectRef idx="2">
          <a:scrgbClr r="0" g="0" b="0"/>
        </a:effectRef>
        <a:fontRef idx="minor">
          <a:schemeClr val="lt1"/>
        </a:fontRef>
      </dsp:style>
    </dsp:sp>
    <dsp:sp modelId="{E2DA999A-4DF2-4ED0-AA74-49F7E81E2412}">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Identifying Suspicious Emails</a:t>
          </a:r>
        </a:p>
      </dsp:txBody>
      <dsp:txXfrm>
        <a:off x="1861599" y="0"/>
        <a:ext cx="5167674" cy="346182"/>
      </dsp:txXfrm>
    </dsp:sp>
    <dsp:sp modelId="{ACB27EA5-B576-4147-93B7-B8C5EF08D51B}">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t>Learn to recognize the signs of phishing emails, such as poor grammar, unexpected attachments, or generic greetings.</a:t>
          </a:r>
        </a:p>
      </dsp:txBody>
      <dsp:txXfrm>
        <a:off x="1861599" y="346182"/>
        <a:ext cx="5167674" cy="1335417"/>
      </dsp:txXfrm>
    </dsp:sp>
    <dsp:sp modelId="{B01E8AD4-6BBD-4266-A6FF-BA44FF10A187}">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638" r="15610" b="-2"/>
          <a:stretch/>
        </a:blipFill>
        <a:ln>
          <a:noFill/>
        </a:ln>
        <a:effectLst/>
      </dsp:spPr>
      <dsp:style>
        <a:lnRef idx="0">
          <a:scrgbClr r="0" g="0" b="0"/>
        </a:lnRef>
        <a:fillRef idx="3">
          <a:scrgbClr r="0" g="0" b="0"/>
        </a:fillRef>
        <a:effectRef idx="2">
          <a:scrgbClr r="0" g="0" b="0"/>
        </a:effectRef>
        <a:fontRef idx="minor">
          <a:schemeClr val="lt1"/>
        </a:fontRef>
      </dsp:style>
    </dsp:sp>
    <dsp:sp modelId="{1589BD34-4BF3-4C2C-B2C6-0145063A45F2}">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Verifying Sources</a:t>
          </a:r>
        </a:p>
      </dsp:txBody>
      <dsp:txXfrm>
        <a:off x="1861599" y="1816127"/>
        <a:ext cx="5167674" cy="346182"/>
      </dsp:txXfrm>
    </dsp:sp>
    <dsp:sp modelId="{0A39CFC2-2B08-4846-B3A7-FFC08C8EF210}">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t>Always verify the source of emails and links before clicking to prevent falling victim to scams.</a:t>
          </a:r>
        </a:p>
      </dsp:txBody>
      <dsp:txXfrm>
        <a:off x="1861599" y="2162310"/>
        <a:ext cx="5167674" cy="1335417"/>
      </dsp:txXfrm>
    </dsp:sp>
    <dsp:sp modelId="{311C5210-47BF-4902-908B-9804A3634057}">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6469" r="16780" b="-2"/>
          <a:stretch/>
        </a:blipFill>
        <a:ln>
          <a:noFill/>
        </a:ln>
        <a:effectLst/>
      </dsp:spPr>
      <dsp:style>
        <a:lnRef idx="0">
          <a:scrgbClr r="0" g="0" b="0"/>
        </a:lnRef>
        <a:fillRef idx="3">
          <a:scrgbClr r="0" g="0" b="0"/>
        </a:fillRef>
        <a:effectRef idx="2">
          <a:scrgbClr r="0" g="0" b="0"/>
        </a:effectRef>
        <a:fontRef idx="minor">
          <a:schemeClr val="lt1"/>
        </a:fontRef>
      </dsp:style>
    </dsp:sp>
    <dsp:sp modelId="{3CA79776-7D28-4E89-AAA1-0976C182CE23}">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Common Scam Characteristics</a:t>
          </a:r>
        </a:p>
      </dsp:txBody>
      <dsp:txXfrm>
        <a:off x="1861599" y="3632255"/>
        <a:ext cx="5167674" cy="346182"/>
      </dsp:txXfrm>
    </dsp:sp>
    <dsp:sp modelId="{BE6B2E71-F216-468B-8BA4-55B90B829871}">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pPr>
          <a:r>
            <a:rPr lang="en-US" sz="1600" kern="1200" dirty="0"/>
            <a:t>Familiarize yourself with common characteristics of scam websites, including poor design and unusual URLs.</a:t>
          </a:r>
        </a:p>
      </dsp:txBody>
      <dsp:txXfrm>
        <a:off x="1861599" y="3978438"/>
        <a:ext cx="5167674" cy="1335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49C0F-FB4B-42DA-B17A-9A80DE2E5768}">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t="7873" r="-2" b="25376"/>
          <a:stretch/>
        </a:blipFill>
        <a:ln>
          <a:noFill/>
        </a:ln>
        <a:effectLst/>
      </dsp:spPr>
      <dsp:style>
        <a:lnRef idx="0">
          <a:scrgbClr r="0" g="0" b="0"/>
        </a:lnRef>
        <a:fillRef idx="3">
          <a:scrgbClr r="0" g="0" b="0"/>
        </a:fillRef>
        <a:effectRef idx="2">
          <a:scrgbClr r="0" g="0" b="0"/>
        </a:effectRef>
        <a:fontRef idx="minor">
          <a:schemeClr val="lt1"/>
        </a:fontRef>
      </dsp:style>
    </dsp:sp>
    <dsp:sp modelId="{6EB3DA21-E96A-47B6-8D90-04F8BC52F488}">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Importance of Education</a:t>
          </a:r>
        </a:p>
      </dsp:txBody>
      <dsp:txXfrm>
        <a:off x="1861599" y="0"/>
        <a:ext cx="5167674" cy="346182"/>
      </dsp:txXfrm>
    </dsp:sp>
    <dsp:sp modelId="{8203AED5-9564-4F56-8CE9-1B70B43F64F6}">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t>Education is essential for building a strong security culture within an organization. It helps users understand potential risks and best practices.</a:t>
          </a:r>
        </a:p>
      </dsp:txBody>
      <dsp:txXfrm>
        <a:off x="1861599" y="346182"/>
        <a:ext cx="5167674" cy="1335417"/>
      </dsp:txXfrm>
    </dsp:sp>
    <dsp:sp modelId="{CCEFFA6F-65C5-47B0-90B2-106A45D03DC0}">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0725" r="23029" b="5"/>
          <a:stretch/>
        </a:blipFill>
        <a:ln>
          <a:noFill/>
        </a:ln>
        <a:effectLst/>
      </dsp:spPr>
      <dsp:style>
        <a:lnRef idx="0">
          <a:scrgbClr r="0" g="0" b="0"/>
        </a:lnRef>
        <a:fillRef idx="3">
          <a:scrgbClr r="0" g="0" b="0"/>
        </a:fillRef>
        <a:effectRef idx="2">
          <a:scrgbClr r="0" g="0" b="0"/>
        </a:effectRef>
        <a:fontRef idx="minor">
          <a:schemeClr val="lt1"/>
        </a:fontRef>
      </dsp:style>
    </dsp:sp>
    <dsp:sp modelId="{5A976E54-FEA6-4684-84BB-73410088D384}">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Regular Training Sessions</a:t>
          </a:r>
        </a:p>
      </dsp:txBody>
      <dsp:txXfrm>
        <a:off x="1861599" y="1816127"/>
        <a:ext cx="5167674" cy="346182"/>
      </dsp:txXfrm>
    </dsp:sp>
    <dsp:sp modelId="{C70E4D79-A402-40EE-A250-B470CB20600E}">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t>Conducting regular training sessions keeps security awareness fresh in users' minds. This ongoing education is crucial for effective threat recognition.</a:t>
          </a:r>
        </a:p>
      </dsp:txBody>
      <dsp:txXfrm>
        <a:off x="1861599" y="2162310"/>
        <a:ext cx="5167674" cy="1335417"/>
      </dsp:txXfrm>
    </dsp:sp>
    <dsp:sp modelId="{583BB318-0336-4F79-9B67-F69F6EDF5531}">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9170" r="14078" b="-2"/>
          <a:stretch/>
        </a:blipFill>
        <a:ln>
          <a:noFill/>
        </a:ln>
        <a:effectLst/>
      </dsp:spPr>
      <dsp:style>
        <a:lnRef idx="0">
          <a:scrgbClr r="0" g="0" b="0"/>
        </a:lnRef>
        <a:fillRef idx="3">
          <a:scrgbClr r="0" g="0" b="0"/>
        </a:fillRef>
        <a:effectRef idx="2">
          <a:scrgbClr r="0" g="0" b="0"/>
        </a:effectRef>
        <a:fontRef idx="minor">
          <a:schemeClr val="lt1"/>
        </a:fontRef>
      </dsp:style>
    </dsp:sp>
    <dsp:sp modelId="{BA715A21-A5A5-4648-BAB2-932CCA4F8484}">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Empowering Users</a:t>
          </a:r>
        </a:p>
      </dsp:txBody>
      <dsp:txXfrm>
        <a:off x="1861599" y="3632255"/>
        <a:ext cx="5167674" cy="346182"/>
      </dsp:txXfrm>
    </dsp:sp>
    <dsp:sp modelId="{A34B85EB-0342-458B-8579-84997D179F6D}">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pPr>
          <a:r>
            <a:rPr lang="en-US" sz="1800" kern="1200" dirty="0"/>
            <a:t>Empowering users with knowledge enables them to recognize and respond to security threats confidently, enhancing overall cybersecurity.</a:t>
          </a:r>
        </a:p>
      </dsp:txBody>
      <dsp:txXfrm>
        <a:off x="1861599" y="3978438"/>
        <a:ext cx="5167674" cy="13354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882997-84CA-4476-993A-41CF87085ACD}">
      <dsp:nvSpPr>
        <dsp:cNvPr id="0" name=""/>
        <dsp:cNvSpPr/>
      </dsp:nvSpPr>
      <dsp:spPr>
        <a:xfrm>
          <a:off x="0" y="0"/>
          <a:ext cx="3377565" cy="3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Proactive Security Measures</a:t>
          </a:r>
        </a:p>
      </dsp:txBody>
      <dsp:txXfrm>
        <a:off x="0" y="0"/>
        <a:ext cx="3377565" cy="354544"/>
      </dsp:txXfrm>
    </dsp:sp>
    <dsp:sp modelId="{FA0C6B95-A07F-4C1E-9D77-11FA5B057247}">
      <dsp:nvSpPr>
        <dsp:cNvPr id="0" name=""/>
        <dsp:cNvSpPr/>
      </dsp:nvSpPr>
      <dsp:spPr>
        <a:xfrm>
          <a:off x="0" y="354544"/>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 proactive approach is essential for protecting digital assets from potential threats and vulnerabilities.</a:t>
          </a:r>
        </a:p>
      </dsp:txBody>
      <dsp:txXfrm>
        <a:off x="0" y="354544"/>
        <a:ext cx="3377565" cy="2135895"/>
      </dsp:txXfrm>
    </dsp:sp>
    <dsp:sp modelId="{DB6A2684-5C11-43C9-8259-B2D61F2C4548}">
      <dsp:nvSpPr>
        <dsp:cNvPr id="0" name=""/>
        <dsp:cNvSpPr/>
      </dsp:nvSpPr>
      <dsp:spPr>
        <a:xfrm>
          <a:off x="3715321" y="0"/>
          <a:ext cx="3377565" cy="3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Essential Security Practices</a:t>
          </a:r>
        </a:p>
      </dsp:txBody>
      <dsp:txXfrm>
        <a:off x="3715321" y="0"/>
        <a:ext cx="3377565" cy="354544"/>
      </dsp:txXfrm>
    </dsp:sp>
    <dsp:sp modelId="{3368E228-2693-4921-B01F-67DEE67F9581}">
      <dsp:nvSpPr>
        <dsp:cNvPr id="0" name=""/>
        <dsp:cNvSpPr/>
      </dsp:nvSpPr>
      <dsp:spPr>
        <a:xfrm>
          <a:off x="3715321" y="354544"/>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Implementing essential security practices can significantly enhance information protection and mitigate risks.</a:t>
          </a:r>
        </a:p>
      </dsp:txBody>
      <dsp:txXfrm>
        <a:off x="3715321" y="354544"/>
        <a:ext cx="3377565" cy="2135895"/>
      </dsp:txXfrm>
    </dsp:sp>
    <dsp:sp modelId="{00A7F568-5850-400F-BABB-BC4C4F7FFA21}">
      <dsp:nvSpPr>
        <dsp:cNvPr id="0" name=""/>
        <dsp:cNvSpPr/>
      </dsp:nvSpPr>
      <dsp:spPr>
        <a:xfrm>
          <a:off x="7430643" y="0"/>
          <a:ext cx="3377565" cy="3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Safeguarding Information</a:t>
          </a:r>
        </a:p>
      </dsp:txBody>
      <dsp:txXfrm>
        <a:off x="7430643" y="0"/>
        <a:ext cx="3377565" cy="354544"/>
      </dsp:txXfrm>
    </dsp:sp>
    <dsp:sp modelId="{08B5E372-5F86-4CBB-AE9E-58C9ACBF4635}">
      <dsp:nvSpPr>
        <dsp:cNvPr id="0" name=""/>
        <dsp:cNvSpPr/>
      </dsp:nvSpPr>
      <dsp:spPr>
        <a:xfrm>
          <a:off x="7430643" y="354544"/>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Safeguarding digital information is crucial for both individuals and organizations to prevent data breaches.</a:t>
          </a:r>
        </a:p>
      </dsp:txBody>
      <dsp:txXfrm>
        <a:off x="7430643" y="354544"/>
        <a:ext cx="3377565" cy="213589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3886-1740-47E7-AB0B-D3915518BDB7}" type="datetimeFigureOut">
              <a:rPr lang="en-US" smtClean="0"/>
              <a:t>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B5DAB-9D22-4C31-8236-CC3A6E7B2EEC}" type="slidenum">
              <a:rPr lang="en-US" smtClean="0"/>
              <a:t>‹#›</a:t>
            </a:fld>
            <a:endParaRPr lang="en-US"/>
          </a:p>
        </p:txBody>
      </p:sp>
    </p:spTree>
    <p:extLst>
      <p:ext uri="{BB962C8B-B14F-4D97-AF65-F5344CB8AC3E}">
        <p14:creationId xmlns:p14="http://schemas.microsoft.com/office/powerpoint/2010/main" val="3931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In today's digital world, safeguarding our digital assets is crucial. This presentation will cover essential practices for information security, focusing on protecting computers, networks, communications, and personal privacy.
</a:t>
            </a:r>
          </a:p>
        </p:txBody>
      </p:sp>
      <p:sp>
        <p:nvSpPr>
          <p:cNvPr id="4" name="Slide Number Placeholder 3"/>
          <p:cNvSpPr>
            <a:spLocks noGrp="1"/>
          </p:cNvSpPr>
          <p:nvPr>
            <p:ph type="sldNum" sz="quarter" idx="5"/>
          </p:nvPr>
        </p:nvSpPr>
        <p:spPr/>
        <p:txBody>
          <a:bodyPr/>
          <a:lstStyle/>
          <a:p>
            <a:fld id="{F04A0B6C-9C82-4D0F-AEC3-6BB282FFD164}" type="slidenum">
              <a:rPr lang="en-US" smtClean="0"/>
              <a:t>1</a:t>
            </a:fld>
            <a:endParaRPr lang="en-US"/>
          </a:p>
        </p:txBody>
      </p:sp>
    </p:spTree>
    <p:extLst>
      <p:ext uri="{BB962C8B-B14F-4D97-AF65-F5344CB8AC3E}">
        <p14:creationId xmlns:p14="http://schemas.microsoft.com/office/powerpoint/2010/main" val="875628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event of a security breach, it's essential to act quickly. Disconnect the device from the internet, change passwords, and conduct a thorough scan for malware to mitigate damage.</a:t>
            </a:r>
          </a:p>
        </p:txBody>
      </p:sp>
      <p:sp>
        <p:nvSpPr>
          <p:cNvPr id="4" name="Slide Number Placeholder 3"/>
          <p:cNvSpPr>
            <a:spLocks noGrp="1"/>
          </p:cNvSpPr>
          <p:nvPr>
            <p:ph type="sldNum" sz="quarter" idx="5"/>
          </p:nvPr>
        </p:nvSpPr>
        <p:spPr/>
        <p:txBody>
          <a:bodyPr/>
          <a:lstStyle/>
          <a:p>
            <a:fld id="{F04A0B6C-9C82-4D0F-AEC3-6BB282FFD164}" type="slidenum">
              <a:rPr lang="en-US" smtClean="0"/>
              <a:t>43</a:t>
            </a:fld>
            <a:endParaRPr lang="en-US"/>
          </a:p>
        </p:txBody>
      </p:sp>
    </p:spTree>
    <p:extLst>
      <p:ext uri="{BB962C8B-B14F-4D97-AF65-F5344CB8AC3E}">
        <p14:creationId xmlns:p14="http://schemas.microsoft.com/office/powerpoint/2010/main" val="2685509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Securing communications is vital to protect sensitive information. This section will cover encryption protocols and secure methods for sharing data.</a:t>
            </a:r>
          </a:p>
        </p:txBody>
      </p:sp>
      <p:sp>
        <p:nvSpPr>
          <p:cNvPr id="4" name="Slide Number Placeholder 3"/>
          <p:cNvSpPr>
            <a:spLocks noGrp="1"/>
          </p:cNvSpPr>
          <p:nvPr>
            <p:ph type="sldNum" sz="quarter" idx="5"/>
          </p:nvPr>
        </p:nvSpPr>
        <p:spPr/>
        <p:txBody>
          <a:bodyPr/>
          <a:lstStyle/>
          <a:p>
            <a:fld id="{F04A0B6C-9C82-4D0F-AEC3-6BB282FFD164}" type="slidenum">
              <a:rPr lang="en-US" smtClean="0"/>
              <a:t>44</a:t>
            </a:fld>
            <a:endParaRPr lang="en-US"/>
          </a:p>
        </p:txBody>
      </p:sp>
    </p:spTree>
    <p:extLst>
      <p:ext uri="{BB962C8B-B14F-4D97-AF65-F5344CB8AC3E}">
        <p14:creationId xmlns:p14="http://schemas.microsoft.com/office/powerpoint/2010/main" val="2661149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encryption protocols such as PGP (Pretty Good Privacy) for emails and secure messaging apps helps ensure that communications remain confidential and protected from unauthorized access.</a:t>
            </a:r>
          </a:p>
        </p:txBody>
      </p:sp>
      <p:sp>
        <p:nvSpPr>
          <p:cNvPr id="4" name="Slide Number Placeholder 3"/>
          <p:cNvSpPr>
            <a:spLocks noGrp="1"/>
          </p:cNvSpPr>
          <p:nvPr>
            <p:ph type="sldNum" sz="quarter" idx="5"/>
          </p:nvPr>
        </p:nvSpPr>
        <p:spPr/>
        <p:txBody>
          <a:bodyPr/>
          <a:lstStyle/>
          <a:p>
            <a:fld id="{F04A0B6C-9C82-4D0F-AEC3-6BB282FFD164}" type="slidenum">
              <a:rPr lang="en-US" smtClean="0"/>
              <a:t>45</a:t>
            </a:fld>
            <a:endParaRPr lang="en-US"/>
          </a:p>
        </p:txBody>
      </p:sp>
    </p:spTree>
    <p:extLst>
      <p:ext uri="{BB962C8B-B14F-4D97-AF65-F5344CB8AC3E}">
        <p14:creationId xmlns:p14="http://schemas.microsoft.com/office/powerpoint/2010/main" val="302854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transferring files, use secure methods such as SFTP (Secure File Transfer Protocol) or encrypted cloud storage services to protect sensitive data during transmission.</a:t>
            </a:r>
          </a:p>
        </p:txBody>
      </p:sp>
      <p:sp>
        <p:nvSpPr>
          <p:cNvPr id="4" name="Slide Number Placeholder 3"/>
          <p:cNvSpPr>
            <a:spLocks noGrp="1"/>
          </p:cNvSpPr>
          <p:nvPr>
            <p:ph type="sldNum" sz="quarter" idx="5"/>
          </p:nvPr>
        </p:nvSpPr>
        <p:spPr/>
        <p:txBody>
          <a:bodyPr/>
          <a:lstStyle/>
          <a:p>
            <a:fld id="{F04A0B6C-9C82-4D0F-AEC3-6BB282FFD164}" type="slidenum">
              <a:rPr lang="en-US" smtClean="0"/>
              <a:t>46</a:t>
            </a:fld>
            <a:endParaRPr lang="en-US"/>
          </a:p>
        </p:txBody>
      </p:sp>
    </p:spTree>
    <p:extLst>
      <p:ext uri="{BB962C8B-B14F-4D97-AF65-F5344CB8AC3E}">
        <p14:creationId xmlns:p14="http://schemas.microsoft.com/office/powerpoint/2010/main" val="213804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rise of remote work, ensuring that video conferencing tools are secure is essential. Look for platforms that offer end-to-end encryption and robust privacy controls.</a:t>
            </a:r>
          </a:p>
        </p:txBody>
      </p:sp>
      <p:sp>
        <p:nvSpPr>
          <p:cNvPr id="4" name="Slide Number Placeholder 3"/>
          <p:cNvSpPr>
            <a:spLocks noGrp="1"/>
          </p:cNvSpPr>
          <p:nvPr>
            <p:ph type="sldNum" sz="quarter" idx="5"/>
          </p:nvPr>
        </p:nvSpPr>
        <p:spPr/>
        <p:txBody>
          <a:bodyPr/>
          <a:lstStyle/>
          <a:p>
            <a:fld id="{F04A0B6C-9C82-4D0F-AEC3-6BB282FFD164}" type="slidenum">
              <a:rPr lang="en-US" smtClean="0"/>
              <a:t>47</a:t>
            </a:fld>
            <a:endParaRPr lang="en-US"/>
          </a:p>
        </p:txBody>
      </p:sp>
    </p:spTree>
    <p:extLst>
      <p:ext uri="{BB962C8B-B14F-4D97-AF65-F5344CB8AC3E}">
        <p14:creationId xmlns:p14="http://schemas.microsoft.com/office/powerpoint/2010/main" val="161907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Implementing best practices ensures a comprehensive approach to information security. This includes data management, access control, and regular assessments.</a:t>
            </a:r>
          </a:p>
        </p:txBody>
      </p:sp>
      <p:sp>
        <p:nvSpPr>
          <p:cNvPr id="4" name="Slide Number Placeholder 3"/>
          <p:cNvSpPr>
            <a:spLocks noGrp="1"/>
          </p:cNvSpPr>
          <p:nvPr>
            <p:ph type="sldNum" sz="quarter" idx="5"/>
          </p:nvPr>
        </p:nvSpPr>
        <p:spPr/>
        <p:txBody>
          <a:bodyPr/>
          <a:lstStyle/>
          <a:p>
            <a:fld id="{F04A0B6C-9C82-4D0F-AEC3-6BB282FFD164}" type="slidenum">
              <a:rPr lang="en-US" smtClean="0"/>
              <a:t>48</a:t>
            </a:fld>
            <a:endParaRPr lang="en-US"/>
          </a:p>
        </p:txBody>
      </p:sp>
    </p:spTree>
    <p:extLst>
      <p:ext uri="{BB962C8B-B14F-4D97-AF65-F5344CB8AC3E}">
        <p14:creationId xmlns:p14="http://schemas.microsoft.com/office/powerpoint/2010/main" val="2399970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Regularly backing up data is crucial for recovery in the event of data loss or cyberattacks. Consider both on-site and off-site backup solutions to ensure data integrity.</a:t>
            </a:r>
          </a:p>
        </p:txBody>
      </p:sp>
      <p:sp>
        <p:nvSpPr>
          <p:cNvPr id="4" name="Slide Number Placeholder 3"/>
          <p:cNvSpPr>
            <a:spLocks noGrp="1"/>
          </p:cNvSpPr>
          <p:nvPr>
            <p:ph type="sldNum" sz="quarter" idx="5"/>
          </p:nvPr>
        </p:nvSpPr>
        <p:spPr/>
        <p:txBody>
          <a:bodyPr/>
          <a:lstStyle/>
          <a:p>
            <a:fld id="{F04A0B6C-9C82-4D0F-AEC3-6BB282FFD164}" type="slidenum">
              <a:rPr lang="en-US" smtClean="0"/>
              <a:t>49</a:t>
            </a:fld>
            <a:endParaRPr lang="en-US"/>
          </a:p>
        </p:txBody>
      </p:sp>
    </p:spTree>
    <p:extLst>
      <p:ext uri="{BB962C8B-B14F-4D97-AF65-F5344CB8AC3E}">
        <p14:creationId xmlns:p14="http://schemas.microsoft.com/office/powerpoint/2010/main" val="389845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controls limit who can view or use resources within an organization. Implementing user permissions helps protect sensitive information and reduces the risk of unauthorized access.</a:t>
            </a:r>
          </a:p>
        </p:txBody>
      </p:sp>
      <p:sp>
        <p:nvSpPr>
          <p:cNvPr id="4" name="Slide Number Placeholder 3"/>
          <p:cNvSpPr>
            <a:spLocks noGrp="1"/>
          </p:cNvSpPr>
          <p:nvPr>
            <p:ph type="sldNum" sz="quarter" idx="5"/>
          </p:nvPr>
        </p:nvSpPr>
        <p:spPr/>
        <p:txBody>
          <a:bodyPr/>
          <a:lstStyle/>
          <a:p>
            <a:fld id="{F04A0B6C-9C82-4D0F-AEC3-6BB282FFD164}" type="slidenum">
              <a:rPr lang="en-US" smtClean="0"/>
              <a:t>50</a:t>
            </a:fld>
            <a:endParaRPr lang="en-US"/>
          </a:p>
        </p:txBody>
      </p:sp>
    </p:spTree>
    <p:extLst>
      <p:ext uri="{BB962C8B-B14F-4D97-AF65-F5344CB8AC3E}">
        <p14:creationId xmlns:p14="http://schemas.microsoft.com/office/powerpoint/2010/main" val="3442391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Conducting routine security audits and assessments helps identify vulnerabilities within your systems. Regular reviews enable timely updates and enhance overall security posture.</a:t>
            </a:r>
          </a:p>
        </p:txBody>
      </p:sp>
      <p:sp>
        <p:nvSpPr>
          <p:cNvPr id="4" name="Slide Number Placeholder 3"/>
          <p:cNvSpPr>
            <a:spLocks noGrp="1"/>
          </p:cNvSpPr>
          <p:nvPr>
            <p:ph type="sldNum" sz="quarter" idx="5"/>
          </p:nvPr>
        </p:nvSpPr>
        <p:spPr/>
        <p:txBody>
          <a:bodyPr/>
          <a:lstStyle/>
          <a:p>
            <a:fld id="{F04A0B6C-9C82-4D0F-AEC3-6BB282FFD164}" type="slidenum">
              <a:rPr lang="en-US" smtClean="0"/>
              <a:t>51</a:t>
            </a:fld>
            <a:endParaRPr lang="en-US"/>
          </a:p>
        </p:txBody>
      </p:sp>
    </p:spTree>
    <p:extLst>
      <p:ext uri="{BB962C8B-B14F-4D97-AF65-F5344CB8AC3E}">
        <p14:creationId xmlns:p14="http://schemas.microsoft.com/office/powerpoint/2010/main" val="3501559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privacy guidelines is essential in protecting personal data. This section will cover laws, regulations, and best practices for maintaining privacy.</a:t>
            </a:r>
          </a:p>
        </p:txBody>
      </p:sp>
      <p:sp>
        <p:nvSpPr>
          <p:cNvPr id="4" name="Slide Number Placeholder 3"/>
          <p:cNvSpPr>
            <a:spLocks noGrp="1"/>
          </p:cNvSpPr>
          <p:nvPr>
            <p:ph type="sldNum" sz="quarter" idx="5"/>
          </p:nvPr>
        </p:nvSpPr>
        <p:spPr/>
        <p:txBody>
          <a:bodyPr/>
          <a:lstStyle/>
          <a:p>
            <a:fld id="{F04A0B6C-9C82-4D0F-AEC3-6BB282FFD164}" type="slidenum">
              <a:rPr lang="en-US" smtClean="0"/>
              <a:t>52</a:t>
            </a:fld>
            <a:endParaRPr lang="en-US"/>
          </a:p>
        </p:txBody>
      </p:sp>
    </p:spTree>
    <p:extLst>
      <p:ext uri="{BB962C8B-B14F-4D97-AF65-F5344CB8AC3E}">
        <p14:creationId xmlns:p14="http://schemas.microsoft.com/office/powerpoint/2010/main" val="409576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explore key topics, including how to protect your computer and its content, secure computer networks, ensure secure communications, implement best practices, understand privacy guidelines, and promote safe internet usage. Each section will provide actionable insights to enhance your information security.</a:t>
            </a:r>
          </a:p>
        </p:txBody>
      </p:sp>
      <p:sp>
        <p:nvSpPr>
          <p:cNvPr id="4" name="Slide Number Placeholder 3"/>
          <p:cNvSpPr>
            <a:spLocks noGrp="1"/>
          </p:cNvSpPr>
          <p:nvPr>
            <p:ph type="sldNum" sz="quarter" idx="5"/>
          </p:nvPr>
        </p:nvSpPr>
        <p:spPr/>
        <p:txBody>
          <a:bodyPr/>
          <a:lstStyle/>
          <a:p>
            <a:fld id="{F04A0B6C-9C82-4D0F-AEC3-6BB282FFD164}" type="slidenum">
              <a:rPr lang="en-US" smtClean="0"/>
              <a:t>2</a:t>
            </a:fld>
            <a:endParaRPr lang="en-US"/>
          </a:p>
        </p:txBody>
      </p:sp>
    </p:spTree>
    <p:extLst>
      <p:ext uri="{BB962C8B-B14F-4D97-AF65-F5344CB8AC3E}">
        <p14:creationId xmlns:p14="http://schemas.microsoft.com/office/powerpoint/2010/main" val="3510511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Familiarize yourself with data privacy laws such as GDPR and CCPA. Compliance with these regulations is crucial for protecting personal information and avoiding potential legal issues.</a:t>
            </a:r>
          </a:p>
        </p:txBody>
      </p:sp>
      <p:sp>
        <p:nvSpPr>
          <p:cNvPr id="4" name="Slide Number Placeholder 3"/>
          <p:cNvSpPr>
            <a:spLocks noGrp="1"/>
          </p:cNvSpPr>
          <p:nvPr>
            <p:ph type="sldNum" sz="quarter" idx="5"/>
          </p:nvPr>
        </p:nvSpPr>
        <p:spPr/>
        <p:txBody>
          <a:bodyPr/>
          <a:lstStyle/>
          <a:p>
            <a:fld id="{F04A0B6C-9C82-4D0F-AEC3-6BB282FFD164}" type="slidenum">
              <a:rPr lang="en-US" smtClean="0"/>
              <a:t>53</a:t>
            </a:fld>
            <a:endParaRPr lang="en-US"/>
          </a:p>
        </p:txBody>
      </p:sp>
    </p:spTree>
    <p:extLst>
      <p:ext uri="{BB962C8B-B14F-4D97-AF65-F5344CB8AC3E}">
        <p14:creationId xmlns:p14="http://schemas.microsoft.com/office/powerpoint/2010/main" val="3452128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Protecting PII is vital for preventing identity theft and fraud. Use encryption, access controls, and awareness training to safeguard this sensitive information.</a:t>
            </a:r>
          </a:p>
        </p:txBody>
      </p:sp>
      <p:sp>
        <p:nvSpPr>
          <p:cNvPr id="4" name="Slide Number Placeholder 3"/>
          <p:cNvSpPr>
            <a:spLocks noGrp="1"/>
          </p:cNvSpPr>
          <p:nvPr>
            <p:ph type="sldNum" sz="quarter" idx="5"/>
          </p:nvPr>
        </p:nvSpPr>
        <p:spPr/>
        <p:txBody>
          <a:bodyPr/>
          <a:lstStyle/>
          <a:p>
            <a:fld id="{F04A0B6C-9C82-4D0F-AEC3-6BB282FFD164}" type="slidenum">
              <a:rPr lang="en-US" smtClean="0"/>
              <a:t>54</a:t>
            </a:fld>
            <a:endParaRPr lang="en-US"/>
          </a:p>
        </p:txBody>
      </p:sp>
    </p:spTree>
    <p:extLst>
      <p:ext uri="{BB962C8B-B14F-4D97-AF65-F5344CB8AC3E}">
        <p14:creationId xmlns:p14="http://schemas.microsoft.com/office/powerpoint/2010/main" val="1725143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Maintain privacy on social media by adjusting privacy settings, being cautious with personal information shared online, and regularly reviewing your account's security.</a:t>
            </a:r>
          </a:p>
        </p:txBody>
      </p:sp>
      <p:sp>
        <p:nvSpPr>
          <p:cNvPr id="4" name="Slide Number Placeholder 3"/>
          <p:cNvSpPr>
            <a:spLocks noGrp="1"/>
          </p:cNvSpPr>
          <p:nvPr>
            <p:ph type="sldNum" sz="quarter" idx="5"/>
          </p:nvPr>
        </p:nvSpPr>
        <p:spPr/>
        <p:txBody>
          <a:bodyPr/>
          <a:lstStyle/>
          <a:p>
            <a:fld id="{F04A0B6C-9C82-4D0F-AEC3-6BB282FFD164}" type="slidenum">
              <a:rPr lang="en-US" smtClean="0"/>
              <a:t>55</a:t>
            </a:fld>
            <a:endParaRPr lang="en-US"/>
          </a:p>
        </p:txBody>
      </p:sp>
    </p:spTree>
    <p:extLst>
      <p:ext uri="{BB962C8B-B14F-4D97-AF65-F5344CB8AC3E}">
        <p14:creationId xmlns:p14="http://schemas.microsoft.com/office/powerpoint/2010/main" val="4135057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Practicing safe internet usage helps mitigate risks while online. This includes recognizing threats and adopting safe browsing habits.</a:t>
            </a:r>
          </a:p>
        </p:txBody>
      </p:sp>
      <p:sp>
        <p:nvSpPr>
          <p:cNvPr id="4" name="Slide Number Placeholder 3"/>
          <p:cNvSpPr>
            <a:spLocks noGrp="1"/>
          </p:cNvSpPr>
          <p:nvPr>
            <p:ph type="sldNum" sz="quarter" idx="5"/>
          </p:nvPr>
        </p:nvSpPr>
        <p:spPr/>
        <p:txBody>
          <a:bodyPr/>
          <a:lstStyle/>
          <a:p>
            <a:fld id="{F04A0B6C-9C82-4D0F-AEC3-6BB282FFD164}" type="slidenum">
              <a:rPr lang="en-US" smtClean="0"/>
              <a:t>56</a:t>
            </a:fld>
            <a:endParaRPr lang="en-US"/>
          </a:p>
        </p:txBody>
      </p:sp>
    </p:spTree>
    <p:extLst>
      <p:ext uri="{BB962C8B-B14F-4D97-AF65-F5344CB8AC3E}">
        <p14:creationId xmlns:p14="http://schemas.microsoft.com/office/powerpoint/2010/main" val="1459283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Phishing scams are prevalent. Learn to identify suspicious emails and websites to avoid falling victim to fraud. Always verify the source before clicking on links.</a:t>
            </a:r>
          </a:p>
        </p:txBody>
      </p:sp>
      <p:sp>
        <p:nvSpPr>
          <p:cNvPr id="4" name="Slide Number Placeholder 3"/>
          <p:cNvSpPr>
            <a:spLocks noGrp="1"/>
          </p:cNvSpPr>
          <p:nvPr>
            <p:ph type="sldNum" sz="quarter" idx="5"/>
          </p:nvPr>
        </p:nvSpPr>
        <p:spPr/>
        <p:txBody>
          <a:bodyPr/>
          <a:lstStyle/>
          <a:p>
            <a:fld id="{F04A0B6C-9C82-4D0F-AEC3-6BB282FFD164}" type="slidenum">
              <a:rPr lang="en-US" smtClean="0"/>
              <a:t>57</a:t>
            </a:fld>
            <a:endParaRPr lang="en-US"/>
          </a:p>
        </p:txBody>
      </p:sp>
    </p:spTree>
    <p:extLst>
      <p:ext uri="{BB962C8B-B14F-4D97-AF65-F5344CB8AC3E}">
        <p14:creationId xmlns:p14="http://schemas.microsoft.com/office/powerpoint/2010/main" val="106847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Adopting safe browsing habits is essential. Always use HTTPS for secure connections and avoid public Wi-Fi for sensitive transactions to reduce the risk of eavesdropping.</a:t>
            </a:r>
          </a:p>
        </p:txBody>
      </p:sp>
      <p:sp>
        <p:nvSpPr>
          <p:cNvPr id="4" name="Slide Number Placeholder 3"/>
          <p:cNvSpPr>
            <a:spLocks noGrp="1"/>
          </p:cNvSpPr>
          <p:nvPr>
            <p:ph type="sldNum" sz="quarter" idx="5"/>
          </p:nvPr>
        </p:nvSpPr>
        <p:spPr/>
        <p:txBody>
          <a:bodyPr/>
          <a:lstStyle/>
          <a:p>
            <a:fld id="{F04A0B6C-9C82-4D0F-AEC3-6BB282FFD164}" type="slidenum">
              <a:rPr lang="en-US" smtClean="0"/>
              <a:t>58</a:t>
            </a:fld>
            <a:endParaRPr lang="en-US"/>
          </a:p>
        </p:txBody>
      </p:sp>
    </p:spTree>
    <p:extLst>
      <p:ext uri="{BB962C8B-B14F-4D97-AF65-F5344CB8AC3E}">
        <p14:creationId xmlns:p14="http://schemas.microsoft.com/office/powerpoint/2010/main" val="482128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Education is key to fostering a culture of security. Regular training sessions on safe online behavior can empower users to recognize and respond to potential threats.</a:t>
            </a:r>
          </a:p>
        </p:txBody>
      </p:sp>
      <p:sp>
        <p:nvSpPr>
          <p:cNvPr id="4" name="Slide Number Placeholder 3"/>
          <p:cNvSpPr>
            <a:spLocks noGrp="1"/>
          </p:cNvSpPr>
          <p:nvPr>
            <p:ph type="sldNum" sz="quarter" idx="5"/>
          </p:nvPr>
        </p:nvSpPr>
        <p:spPr/>
        <p:txBody>
          <a:bodyPr/>
          <a:lstStyle/>
          <a:p>
            <a:fld id="{F04A0B6C-9C82-4D0F-AEC3-6BB282FFD164}" type="slidenum">
              <a:rPr lang="en-US" smtClean="0"/>
              <a:t>59</a:t>
            </a:fld>
            <a:endParaRPr lang="en-US"/>
          </a:p>
        </p:txBody>
      </p:sp>
    </p:spTree>
    <p:extLst>
      <p:ext uri="{BB962C8B-B14F-4D97-AF65-F5344CB8AC3E}">
        <p14:creationId xmlns:p14="http://schemas.microsoft.com/office/powerpoint/2010/main" val="2397116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protecting digital assets requires a proactive approach. By implementing these essential practices, individuals and organizations can significantly enhance their information security and safeguard against potential threats.</a:t>
            </a:r>
          </a:p>
        </p:txBody>
      </p:sp>
      <p:sp>
        <p:nvSpPr>
          <p:cNvPr id="4" name="Slide Number Placeholder 3"/>
          <p:cNvSpPr>
            <a:spLocks noGrp="1"/>
          </p:cNvSpPr>
          <p:nvPr>
            <p:ph type="sldNum" sz="quarter" idx="5"/>
          </p:nvPr>
        </p:nvSpPr>
        <p:spPr/>
        <p:txBody>
          <a:bodyPr/>
          <a:lstStyle/>
          <a:p>
            <a:fld id="{F04A0B6C-9C82-4D0F-AEC3-6BB282FFD164}" type="slidenum">
              <a:rPr lang="en-US" smtClean="0"/>
              <a:t>60</a:t>
            </a:fld>
            <a:endParaRPr lang="en-US"/>
          </a:p>
        </p:txBody>
      </p:sp>
    </p:spTree>
    <p:extLst>
      <p:ext uri="{BB962C8B-B14F-4D97-AF65-F5344CB8AC3E}">
        <p14:creationId xmlns:p14="http://schemas.microsoft.com/office/powerpoint/2010/main" val="230436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securing your digital assets is protecting your computer. This involves using antivirus software, applying regular updates, and maintaining strong passwords.</a:t>
            </a:r>
          </a:p>
        </p:txBody>
      </p:sp>
      <p:sp>
        <p:nvSpPr>
          <p:cNvPr id="4" name="Slide Number Placeholder 3"/>
          <p:cNvSpPr>
            <a:spLocks noGrp="1"/>
          </p:cNvSpPr>
          <p:nvPr>
            <p:ph type="sldNum" sz="quarter" idx="5"/>
          </p:nvPr>
        </p:nvSpPr>
        <p:spPr/>
        <p:txBody>
          <a:bodyPr/>
          <a:lstStyle/>
          <a:p>
            <a:fld id="{F04A0B6C-9C82-4D0F-AEC3-6BB282FFD164}" type="slidenum">
              <a:rPr lang="en-US" smtClean="0"/>
              <a:t>27</a:t>
            </a:fld>
            <a:endParaRPr lang="en-US"/>
          </a:p>
        </p:txBody>
      </p:sp>
    </p:spTree>
    <p:extLst>
      <p:ext uri="{BB962C8B-B14F-4D97-AF65-F5344CB8AC3E}">
        <p14:creationId xmlns:p14="http://schemas.microsoft.com/office/powerpoint/2010/main" val="1602200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Antivirus software is essential for detecting and eliminating malware threats. It provides real-time protection against viruses, spyware, and other malicious software that can compromise your data.</a:t>
            </a:r>
          </a:p>
        </p:txBody>
      </p:sp>
      <p:sp>
        <p:nvSpPr>
          <p:cNvPr id="4" name="Slide Number Placeholder 3"/>
          <p:cNvSpPr>
            <a:spLocks noGrp="1"/>
          </p:cNvSpPr>
          <p:nvPr>
            <p:ph type="sldNum" sz="quarter" idx="5"/>
          </p:nvPr>
        </p:nvSpPr>
        <p:spPr/>
        <p:txBody>
          <a:bodyPr/>
          <a:lstStyle/>
          <a:p>
            <a:fld id="{F04A0B6C-9C82-4D0F-AEC3-6BB282FFD164}" type="slidenum">
              <a:rPr lang="en-US" smtClean="0"/>
              <a:t>36</a:t>
            </a:fld>
            <a:endParaRPr lang="en-US"/>
          </a:p>
        </p:txBody>
      </p:sp>
    </p:spTree>
    <p:extLst>
      <p:ext uri="{BB962C8B-B14F-4D97-AF65-F5344CB8AC3E}">
        <p14:creationId xmlns:p14="http://schemas.microsoft.com/office/powerpoint/2010/main" val="186642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Keeping software up to date is vital for security. Updates often include patches for vulnerabilities that could be exploited by attackers. Regularly updating your operating system and applications reduces the risk of breaches.</a:t>
            </a:r>
          </a:p>
        </p:txBody>
      </p:sp>
      <p:sp>
        <p:nvSpPr>
          <p:cNvPr id="4" name="Slide Number Placeholder 3"/>
          <p:cNvSpPr>
            <a:spLocks noGrp="1"/>
          </p:cNvSpPr>
          <p:nvPr>
            <p:ph type="sldNum" sz="quarter" idx="5"/>
          </p:nvPr>
        </p:nvSpPr>
        <p:spPr/>
        <p:txBody>
          <a:bodyPr/>
          <a:lstStyle/>
          <a:p>
            <a:fld id="{F04A0B6C-9C82-4D0F-AEC3-6BB282FFD164}" type="slidenum">
              <a:rPr lang="en-US" smtClean="0"/>
              <a:t>37</a:t>
            </a:fld>
            <a:endParaRPr lang="en-US"/>
          </a:p>
        </p:txBody>
      </p:sp>
    </p:spTree>
    <p:extLst>
      <p:ext uri="{BB962C8B-B14F-4D97-AF65-F5344CB8AC3E}">
        <p14:creationId xmlns:p14="http://schemas.microsoft.com/office/powerpoint/2010/main" val="1601424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strong, unique passwords for each account is a fundamental practice. Additionally, encryption can protect sensitive data, ensuring that even if it is intercepted, it remains unreadable without the proper key.</a:t>
            </a:r>
          </a:p>
        </p:txBody>
      </p:sp>
      <p:sp>
        <p:nvSpPr>
          <p:cNvPr id="4" name="Slide Number Placeholder 3"/>
          <p:cNvSpPr>
            <a:spLocks noGrp="1"/>
          </p:cNvSpPr>
          <p:nvPr>
            <p:ph type="sldNum" sz="quarter" idx="5"/>
          </p:nvPr>
        </p:nvSpPr>
        <p:spPr/>
        <p:txBody>
          <a:bodyPr/>
          <a:lstStyle/>
          <a:p>
            <a:fld id="{F04A0B6C-9C82-4D0F-AEC3-6BB282FFD164}" type="slidenum">
              <a:rPr lang="en-US" smtClean="0"/>
              <a:t>38</a:t>
            </a:fld>
            <a:endParaRPr lang="en-US"/>
          </a:p>
        </p:txBody>
      </p:sp>
    </p:spTree>
    <p:extLst>
      <p:ext uri="{BB962C8B-B14F-4D97-AF65-F5344CB8AC3E}">
        <p14:creationId xmlns:p14="http://schemas.microsoft.com/office/powerpoint/2010/main" val="27652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securing individual devices, it's crucial to protect the entire network. This includes implementing strong network security measures and knowing how to respond to compromised systems.</a:t>
            </a:r>
          </a:p>
        </p:txBody>
      </p:sp>
      <p:sp>
        <p:nvSpPr>
          <p:cNvPr id="4" name="Slide Number Placeholder 3"/>
          <p:cNvSpPr>
            <a:spLocks noGrp="1"/>
          </p:cNvSpPr>
          <p:nvPr>
            <p:ph type="sldNum" sz="quarter" idx="5"/>
          </p:nvPr>
        </p:nvSpPr>
        <p:spPr/>
        <p:txBody>
          <a:bodyPr/>
          <a:lstStyle/>
          <a:p>
            <a:fld id="{F04A0B6C-9C82-4D0F-AEC3-6BB282FFD164}" type="slidenum">
              <a:rPr lang="en-US" smtClean="0"/>
              <a:t>39</a:t>
            </a:fld>
            <a:endParaRPr lang="en-US"/>
          </a:p>
        </p:txBody>
      </p:sp>
    </p:spTree>
    <p:extLst>
      <p:ext uri="{BB962C8B-B14F-4D97-AF65-F5344CB8AC3E}">
        <p14:creationId xmlns:p14="http://schemas.microsoft.com/office/powerpoint/2010/main" val="154984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Firewalls and Virtual Private Networks (VPNs) are essential tools for network security. Firewalls monitor and control incoming and outgoing network traffic, while VPNs encrypt your internet connection, enhancing privacy.</a:t>
            </a:r>
          </a:p>
        </p:txBody>
      </p:sp>
      <p:sp>
        <p:nvSpPr>
          <p:cNvPr id="4" name="Slide Number Placeholder 3"/>
          <p:cNvSpPr>
            <a:spLocks noGrp="1"/>
          </p:cNvSpPr>
          <p:nvPr>
            <p:ph type="sldNum" sz="quarter" idx="5"/>
          </p:nvPr>
        </p:nvSpPr>
        <p:spPr/>
        <p:txBody>
          <a:bodyPr/>
          <a:lstStyle/>
          <a:p>
            <a:fld id="{F04A0B6C-9C82-4D0F-AEC3-6BB282FFD164}" type="slidenum">
              <a:rPr lang="en-US" smtClean="0"/>
              <a:t>41</a:t>
            </a:fld>
            <a:endParaRPr lang="en-US"/>
          </a:p>
        </p:txBody>
      </p:sp>
    </p:spTree>
    <p:extLst>
      <p:ext uri="{BB962C8B-B14F-4D97-AF65-F5344CB8AC3E}">
        <p14:creationId xmlns:p14="http://schemas.microsoft.com/office/powerpoint/2010/main" val="1418690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Recognizing the signs of a compromised computer is crucial. Unusual behavior such as slow performance, unexpected pop-ups, and unauthorized access attempts can indicate a security breach.</a:t>
            </a:r>
          </a:p>
        </p:txBody>
      </p:sp>
      <p:sp>
        <p:nvSpPr>
          <p:cNvPr id="4" name="Slide Number Placeholder 3"/>
          <p:cNvSpPr>
            <a:spLocks noGrp="1"/>
          </p:cNvSpPr>
          <p:nvPr>
            <p:ph type="sldNum" sz="quarter" idx="5"/>
          </p:nvPr>
        </p:nvSpPr>
        <p:spPr/>
        <p:txBody>
          <a:bodyPr/>
          <a:lstStyle/>
          <a:p>
            <a:fld id="{F04A0B6C-9C82-4D0F-AEC3-6BB282FFD164}" type="slidenum">
              <a:rPr lang="en-US" smtClean="0"/>
              <a:t>42</a:t>
            </a:fld>
            <a:endParaRPr lang="en-US"/>
          </a:p>
        </p:txBody>
      </p:sp>
    </p:spTree>
    <p:extLst>
      <p:ext uri="{BB962C8B-B14F-4D97-AF65-F5344CB8AC3E}">
        <p14:creationId xmlns:p14="http://schemas.microsoft.com/office/powerpoint/2010/main" val="3464116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6915-F719-B8BB-0486-45211AEF94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7FB657-55E1-A9C5-1A7A-1ECEA9301B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55413F-4AF6-A732-62DF-EA1EFC350C76}"/>
              </a:ext>
            </a:extLst>
          </p:cNvPr>
          <p:cNvSpPr>
            <a:spLocks noGrp="1"/>
          </p:cNvSpPr>
          <p:nvPr>
            <p:ph type="dt" sz="half" idx="10"/>
          </p:nvPr>
        </p:nvSpPr>
        <p:spPr/>
        <p:txBody>
          <a:bodyPr/>
          <a:lstStyle/>
          <a:p>
            <a:fld id="{37B76B33-19E4-4F3A-815E-FCCE4F698ED7}" type="datetimeFigureOut">
              <a:rPr lang="en-US" smtClean="0"/>
              <a:t>3/1/2025</a:t>
            </a:fld>
            <a:endParaRPr lang="en-US"/>
          </a:p>
        </p:txBody>
      </p:sp>
      <p:sp>
        <p:nvSpPr>
          <p:cNvPr id="5" name="Footer Placeholder 4">
            <a:extLst>
              <a:ext uri="{FF2B5EF4-FFF2-40B4-BE49-F238E27FC236}">
                <a16:creationId xmlns:a16="http://schemas.microsoft.com/office/drawing/2014/main" id="{A070C63F-AD04-FFB2-ADD7-CE21C8528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072E5-4FF8-C353-3668-5F9D51B15C3A}"/>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371841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E218-F74A-1295-2025-785C829992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61AE9A-1977-CD83-CA22-52B16D63FF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B2D999-1657-AEE2-7758-A2E8C2535CA8}"/>
              </a:ext>
            </a:extLst>
          </p:cNvPr>
          <p:cNvSpPr>
            <a:spLocks noGrp="1"/>
          </p:cNvSpPr>
          <p:nvPr>
            <p:ph type="dt" sz="half" idx="10"/>
          </p:nvPr>
        </p:nvSpPr>
        <p:spPr/>
        <p:txBody>
          <a:bodyPr/>
          <a:lstStyle/>
          <a:p>
            <a:fld id="{37B76B33-19E4-4F3A-815E-FCCE4F698ED7}" type="datetimeFigureOut">
              <a:rPr lang="en-US" smtClean="0"/>
              <a:t>3/1/2025</a:t>
            </a:fld>
            <a:endParaRPr lang="en-US"/>
          </a:p>
        </p:txBody>
      </p:sp>
      <p:sp>
        <p:nvSpPr>
          <p:cNvPr id="5" name="Footer Placeholder 4">
            <a:extLst>
              <a:ext uri="{FF2B5EF4-FFF2-40B4-BE49-F238E27FC236}">
                <a16:creationId xmlns:a16="http://schemas.microsoft.com/office/drawing/2014/main" id="{A2B577C3-EDCE-85E7-8BD6-29A37D072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73A42-4574-2298-D45B-87A584883140}"/>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388640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A723B-9BDC-5D0E-74B5-7D66C620D7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216FF9-D8D2-F8AC-6555-28001AA1A6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158F39-6356-8470-13A4-158F16C3312E}"/>
              </a:ext>
            </a:extLst>
          </p:cNvPr>
          <p:cNvSpPr>
            <a:spLocks noGrp="1"/>
          </p:cNvSpPr>
          <p:nvPr>
            <p:ph type="dt" sz="half" idx="10"/>
          </p:nvPr>
        </p:nvSpPr>
        <p:spPr/>
        <p:txBody>
          <a:bodyPr/>
          <a:lstStyle/>
          <a:p>
            <a:fld id="{37B76B33-19E4-4F3A-815E-FCCE4F698ED7}" type="datetimeFigureOut">
              <a:rPr lang="en-US" smtClean="0"/>
              <a:t>3/1/2025</a:t>
            </a:fld>
            <a:endParaRPr lang="en-US"/>
          </a:p>
        </p:txBody>
      </p:sp>
      <p:sp>
        <p:nvSpPr>
          <p:cNvPr id="5" name="Footer Placeholder 4">
            <a:extLst>
              <a:ext uri="{FF2B5EF4-FFF2-40B4-BE49-F238E27FC236}">
                <a16:creationId xmlns:a16="http://schemas.microsoft.com/office/drawing/2014/main" id="{AB0A1C96-88B1-9E27-1771-E3BDEF9F5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82F2C-5F33-E4C3-1701-09EFB2B61F5E}"/>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086828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092E-2255-7D88-7E8B-766EF3CC66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E9A45-145A-826A-1FD1-C885622F89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B952B-6152-974B-0E47-006D3150E7C4}"/>
              </a:ext>
            </a:extLst>
          </p:cNvPr>
          <p:cNvSpPr>
            <a:spLocks noGrp="1"/>
          </p:cNvSpPr>
          <p:nvPr>
            <p:ph type="dt" sz="half" idx="10"/>
          </p:nvPr>
        </p:nvSpPr>
        <p:spPr/>
        <p:txBody>
          <a:bodyPr/>
          <a:lstStyle/>
          <a:p>
            <a:fld id="{37B76B33-19E4-4F3A-815E-FCCE4F698ED7}" type="datetimeFigureOut">
              <a:rPr lang="en-US" smtClean="0"/>
              <a:t>3/1/2025</a:t>
            </a:fld>
            <a:endParaRPr lang="en-US"/>
          </a:p>
        </p:txBody>
      </p:sp>
      <p:sp>
        <p:nvSpPr>
          <p:cNvPr id="5" name="Footer Placeholder 4">
            <a:extLst>
              <a:ext uri="{FF2B5EF4-FFF2-40B4-BE49-F238E27FC236}">
                <a16:creationId xmlns:a16="http://schemas.microsoft.com/office/drawing/2014/main" id="{4CFC064D-6D90-8CF5-9C02-2E8B323C7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1454A-7B7A-836C-6F83-FD98D524ACEA}"/>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781492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8260-E145-81CA-5D5E-D21020E239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A5F239-1BF6-57A7-DDE1-B8CA2A33B07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58F052-E5C2-E3DC-84C4-91C8810398E6}"/>
              </a:ext>
            </a:extLst>
          </p:cNvPr>
          <p:cNvSpPr>
            <a:spLocks noGrp="1"/>
          </p:cNvSpPr>
          <p:nvPr>
            <p:ph type="dt" sz="half" idx="10"/>
          </p:nvPr>
        </p:nvSpPr>
        <p:spPr/>
        <p:txBody>
          <a:bodyPr/>
          <a:lstStyle/>
          <a:p>
            <a:fld id="{37B76B33-19E4-4F3A-815E-FCCE4F698ED7}" type="datetimeFigureOut">
              <a:rPr lang="en-US" smtClean="0"/>
              <a:t>3/1/2025</a:t>
            </a:fld>
            <a:endParaRPr lang="en-US"/>
          </a:p>
        </p:txBody>
      </p:sp>
      <p:sp>
        <p:nvSpPr>
          <p:cNvPr id="5" name="Footer Placeholder 4">
            <a:extLst>
              <a:ext uri="{FF2B5EF4-FFF2-40B4-BE49-F238E27FC236}">
                <a16:creationId xmlns:a16="http://schemas.microsoft.com/office/drawing/2014/main" id="{15164AFA-9348-D100-60D9-904A9120B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EBB83-A311-432E-2D37-C97FE974FBB1}"/>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351452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8BF2-0A59-8B9F-95A5-8A1FC86EF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7AF049-6765-53D5-10B4-DE0265E68D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4BD69A-EDC2-F666-1C87-180C572F63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56E340-23D5-1EE1-A89A-D5526107E579}"/>
              </a:ext>
            </a:extLst>
          </p:cNvPr>
          <p:cNvSpPr>
            <a:spLocks noGrp="1"/>
          </p:cNvSpPr>
          <p:nvPr>
            <p:ph type="dt" sz="half" idx="10"/>
          </p:nvPr>
        </p:nvSpPr>
        <p:spPr/>
        <p:txBody>
          <a:bodyPr/>
          <a:lstStyle/>
          <a:p>
            <a:fld id="{37B76B33-19E4-4F3A-815E-FCCE4F698ED7}" type="datetimeFigureOut">
              <a:rPr lang="en-US" smtClean="0"/>
              <a:t>3/1/2025</a:t>
            </a:fld>
            <a:endParaRPr lang="en-US"/>
          </a:p>
        </p:txBody>
      </p:sp>
      <p:sp>
        <p:nvSpPr>
          <p:cNvPr id="6" name="Footer Placeholder 5">
            <a:extLst>
              <a:ext uri="{FF2B5EF4-FFF2-40B4-BE49-F238E27FC236}">
                <a16:creationId xmlns:a16="http://schemas.microsoft.com/office/drawing/2014/main" id="{582FA75A-3920-5D27-CA45-2BEF682A7E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598C6-0A4C-B44C-4878-7D0B10DE394C}"/>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246529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2B50-B8B1-3951-582A-81294E9822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A203CC-D8CF-39BB-6B31-83AEC49F94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080D8-B700-882E-A525-F195CA4172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246086-8159-D084-0BB3-CB652ACF4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D3DF64-4F2F-F3DE-64F6-13E1E080BA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820A29-FD41-BF7E-D12A-29B47A81582E}"/>
              </a:ext>
            </a:extLst>
          </p:cNvPr>
          <p:cNvSpPr>
            <a:spLocks noGrp="1"/>
          </p:cNvSpPr>
          <p:nvPr>
            <p:ph type="dt" sz="half" idx="10"/>
          </p:nvPr>
        </p:nvSpPr>
        <p:spPr/>
        <p:txBody>
          <a:bodyPr/>
          <a:lstStyle/>
          <a:p>
            <a:fld id="{37B76B33-19E4-4F3A-815E-FCCE4F698ED7}" type="datetimeFigureOut">
              <a:rPr lang="en-US" smtClean="0"/>
              <a:t>3/1/2025</a:t>
            </a:fld>
            <a:endParaRPr lang="en-US"/>
          </a:p>
        </p:txBody>
      </p:sp>
      <p:sp>
        <p:nvSpPr>
          <p:cNvPr id="8" name="Footer Placeholder 7">
            <a:extLst>
              <a:ext uri="{FF2B5EF4-FFF2-40B4-BE49-F238E27FC236}">
                <a16:creationId xmlns:a16="http://schemas.microsoft.com/office/drawing/2014/main" id="{CFE56625-5718-ECE9-1A70-CC956AF066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5CA83B-F752-ECA3-98BF-A0B1ACF1BD2E}"/>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2967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8DA4-BF5C-7DB0-82D4-B8AFE08088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6C2B4F-51FB-2A60-D5AA-95ED00344B40}"/>
              </a:ext>
            </a:extLst>
          </p:cNvPr>
          <p:cNvSpPr>
            <a:spLocks noGrp="1"/>
          </p:cNvSpPr>
          <p:nvPr>
            <p:ph type="dt" sz="half" idx="10"/>
          </p:nvPr>
        </p:nvSpPr>
        <p:spPr/>
        <p:txBody>
          <a:bodyPr/>
          <a:lstStyle/>
          <a:p>
            <a:fld id="{37B76B33-19E4-4F3A-815E-FCCE4F698ED7}" type="datetimeFigureOut">
              <a:rPr lang="en-US" smtClean="0"/>
              <a:t>3/1/2025</a:t>
            </a:fld>
            <a:endParaRPr lang="en-US"/>
          </a:p>
        </p:txBody>
      </p:sp>
      <p:sp>
        <p:nvSpPr>
          <p:cNvPr id="4" name="Footer Placeholder 3">
            <a:extLst>
              <a:ext uri="{FF2B5EF4-FFF2-40B4-BE49-F238E27FC236}">
                <a16:creationId xmlns:a16="http://schemas.microsoft.com/office/drawing/2014/main" id="{D5F1336D-75E4-2CDA-25BF-A308F0AA7A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8B0ADF-CBC6-3942-F6F8-F5B768C36886}"/>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3501280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A453C6-B629-12CC-ECB2-8449A4DCE0CC}"/>
              </a:ext>
            </a:extLst>
          </p:cNvPr>
          <p:cNvSpPr>
            <a:spLocks noGrp="1"/>
          </p:cNvSpPr>
          <p:nvPr>
            <p:ph type="dt" sz="half" idx="10"/>
          </p:nvPr>
        </p:nvSpPr>
        <p:spPr/>
        <p:txBody>
          <a:bodyPr/>
          <a:lstStyle/>
          <a:p>
            <a:fld id="{37B76B33-19E4-4F3A-815E-FCCE4F698ED7}" type="datetimeFigureOut">
              <a:rPr lang="en-US" smtClean="0"/>
              <a:t>3/1/2025</a:t>
            </a:fld>
            <a:endParaRPr lang="en-US"/>
          </a:p>
        </p:txBody>
      </p:sp>
      <p:sp>
        <p:nvSpPr>
          <p:cNvPr id="3" name="Footer Placeholder 2">
            <a:extLst>
              <a:ext uri="{FF2B5EF4-FFF2-40B4-BE49-F238E27FC236}">
                <a16:creationId xmlns:a16="http://schemas.microsoft.com/office/drawing/2014/main" id="{27222018-FC48-7BD7-58CE-03138DF755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2CBCF2-D9FC-0EC0-1EDF-A43EB7E414A7}"/>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742619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FCC5-5113-D6DB-9532-51111992FC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170D98-E573-8BDD-4900-8AAB4C62E0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ED25A9-A565-FFC1-4D5D-657AC4B145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DD300-C71D-23DA-238C-9CA5F02086FC}"/>
              </a:ext>
            </a:extLst>
          </p:cNvPr>
          <p:cNvSpPr>
            <a:spLocks noGrp="1"/>
          </p:cNvSpPr>
          <p:nvPr>
            <p:ph type="dt" sz="half" idx="10"/>
          </p:nvPr>
        </p:nvSpPr>
        <p:spPr/>
        <p:txBody>
          <a:bodyPr/>
          <a:lstStyle/>
          <a:p>
            <a:fld id="{37B76B33-19E4-4F3A-815E-FCCE4F698ED7}" type="datetimeFigureOut">
              <a:rPr lang="en-US" smtClean="0"/>
              <a:t>3/1/2025</a:t>
            </a:fld>
            <a:endParaRPr lang="en-US"/>
          </a:p>
        </p:txBody>
      </p:sp>
      <p:sp>
        <p:nvSpPr>
          <p:cNvPr id="6" name="Footer Placeholder 5">
            <a:extLst>
              <a:ext uri="{FF2B5EF4-FFF2-40B4-BE49-F238E27FC236}">
                <a16:creationId xmlns:a16="http://schemas.microsoft.com/office/drawing/2014/main" id="{DBCC136D-86A1-DBC9-D789-EAF268D29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EEC3B-A00D-687E-DB46-BD49E98EED8C}"/>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1234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4B7DA-126C-BAAE-84DA-8AA23F3A67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0A3CC9-81AF-7073-CB83-D233865287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31A7A9-C642-639A-CCEE-0E74F9B42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7E9F1-0A1B-5472-494C-F0CE5F1434C8}"/>
              </a:ext>
            </a:extLst>
          </p:cNvPr>
          <p:cNvSpPr>
            <a:spLocks noGrp="1"/>
          </p:cNvSpPr>
          <p:nvPr>
            <p:ph type="dt" sz="half" idx="10"/>
          </p:nvPr>
        </p:nvSpPr>
        <p:spPr/>
        <p:txBody>
          <a:bodyPr/>
          <a:lstStyle/>
          <a:p>
            <a:fld id="{37B76B33-19E4-4F3A-815E-FCCE4F698ED7}" type="datetimeFigureOut">
              <a:rPr lang="en-US" smtClean="0"/>
              <a:t>3/1/2025</a:t>
            </a:fld>
            <a:endParaRPr lang="en-US"/>
          </a:p>
        </p:txBody>
      </p:sp>
      <p:sp>
        <p:nvSpPr>
          <p:cNvPr id="6" name="Footer Placeholder 5">
            <a:extLst>
              <a:ext uri="{FF2B5EF4-FFF2-40B4-BE49-F238E27FC236}">
                <a16:creationId xmlns:a16="http://schemas.microsoft.com/office/drawing/2014/main" id="{EB6B2B5E-F8E0-3A6A-A56D-075D21450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CCDC6A-E3E3-C719-7B58-FCA838F1488A}"/>
              </a:ext>
            </a:extLst>
          </p:cNvPr>
          <p:cNvSpPr>
            <a:spLocks noGrp="1"/>
          </p:cNvSpPr>
          <p:nvPr>
            <p:ph type="sldNum" sz="quarter" idx="12"/>
          </p:nvPr>
        </p:nvSpPr>
        <p:spPr/>
        <p:txBody>
          <a:bodyPr/>
          <a:lstStyle/>
          <a:p>
            <a:fld id="{55236C6B-95AD-4230-9B41-682E7EBB3EDF}" type="slidenum">
              <a:rPr lang="en-US" smtClean="0"/>
              <a:t>‹#›</a:t>
            </a:fld>
            <a:endParaRPr lang="en-US"/>
          </a:p>
        </p:txBody>
      </p:sp>
    </p:spTree>
    <p:extLst>
      <p:ext uri="{BB962C8B-B14F-4D97-AF65-F5344CB8AC3E}">
        <p14:creationId xmlns:p14="http://schemas.microsoft.com/office/powerpoint/2010/main" val="1243010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5E923-BB38-B7E0-8B7B-04BE061EE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0F6EBF-F975-560E-0480-0981E609FF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7B157-4D3C-7E58-2B75-976C1C0314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B76B33-19E4-4F3A-815E-FCCE4F698ED7}" type="datetimeFigureOut">
              <a:rPr lang="en-US" smtClean="0"/>
              <a:t>3/1/2025</a:t>
            </a:fld>
            <a:endParaRPr lang="en-US"/>
          </a:p>
        </p:txBody>
      </p:sp>
      <p:sp>
        <p:nvSpPr>
          <p:cNvPr id="5" name="Footer Placeholder 4">
            <a:extLst>
              <a:ext uri="{FF2B5EF4-FFF2-40B4-BE49-F238E27FC236}">
                <a16:creationId xmlns:a16="http://schemas.microsoft.com/office/drawing/2014/main" id="{0FFFCB94-793F-0FFE-61CA-9194F158D2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C0B7976-824E-2353-D922-622744EC85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236C6B-95AD-4230-9B41-682E7EBB3EDF}" type="slidenum">
              <a:rPr lang="en-US" smtClean="0"/>
              <a:t>‹#›</a:t>
            </a:fld>
            <a:endParaRPr lang="en-US"/>
          </a:p>
        </p:txBody>
      </p:sp>
    </p:spTree>
    <p:extLst>
      <p:ext uri="{BB962C8B-B14F-4D97-AF65-F5344CB8AC3E}">
        <p14:creationId xmlns:p14="http://schemas.microsoft.com/office/powerpoint/2010/main" val="600263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CE4345-9754-1B31-FB5C-7EBE7F328E30}"/>
              </a:ext>
            </a:extLst>
          </p:cNvPr>
          <p:cNvSpPr>
            <a:spLocks noGrp="1"/>
          </p:cNvSpPr>
          <p:nvPr>
            <p:ph type="ctrTitle"/>
          </p:nvPr>
        </p:nvSpPr>
        <p:spPr>
          <a:xfrm>
            <a:off x="1946564" y="1249217"/>
            <a:ext cx="8298873" cy="2258284"/>
          </a:xfrm>
        </p:spPr>
        <p:txBody>
          <a:bodyPr anchor="b">
            <a:normAutofit/>
          </a:bodyPr>
          <a:lstStyle/>
          <a:p>
            <a:r>
              <a:rPr lang="en-US" sz="4100"/>
              <a:t>Information Security Fundamentals: Essential Practices for Protecting Digital Assets</a:t>
            </a:r>
          </a:p>
        </p:txBody>
      </p:sp>
      <p:sp>
        <p:nvSpPr>
          <p:cNvPr id="3" name="Subtitle 2">
            <a:extLst>
              <a:ext uri="{FF2B5EF4-FFF2-40B4-BE49-F238E27FC236}">
                <a16:creationId xmlns:a16="http://schemas.microsoft.com/office/drawing/2014/main" id="{2F8D9220-CA44-3C66-C2B2-C99A928562ED}"/>
              </a:ext>
            </a:extLst>
          </p:cNvPr>
          <p:cNvSpPr>
            <a:spLocks noGrp="1"/>
          </p:cNvSpPr>
          <p:nvPr>
            <p:ph type="subTitle" idx="1"/>
          </p:nvPr>
        </p:nvSpPr>
        <p:spPr>
          <a:xfrm>
            <a:off x="1946564" y="4490100"/>
            <a:ext cx="8298873" cy="1282843"/>
          </a:xfrm>
        </p:spPr>
        <p:txBody>
          <a:bodyPr anchor="t">
            <a:normAutofit/>
          </a:bodyPr>
          <a:lstStyle/>
          <a:p>
            <a:r>
              <a:rPr lang="en-US"/>
              <a:t>Key strategies for safeguarding digital information</a:t>
            </a:r>
          </a:p>
        </p:txBody>
      </p:sp>
      <p:cxnSp>
        <p:nvCxnSpPr>
          <p:cNvPr id="10" name="Straight Connector 9">
            <a:extLst>
              <a:ext uri="{FF2B5EF4-FFF2-40B4-BE49-F238E27FC236}">
                <a16:creationId xmlns:a16="http://schemas.microsoft.com/office/drawing/2014/main" id="{5E10C1D6-7EDE-467F-89EA-E0244EB623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0240" y="4290504"/>
            <a:ext cx="73152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39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4962" y="479493"/>
            <a:ext cx="5458838" cy="1325563"/>
          </a:xfrm>
        </p:spPr>
        <p:txBody>
          <a:bodyPr>
            <a:normAutofit/>
          </a:bodyPr>
          <a:lstStyle/>
          <a:p>
            <a:r>
              <a:rPr lang="en-US"/>
              <a:t>CIA Triad</a:t>
            </a:r>
            <a:endParaRPr lang="en-US" dirty="0"/>
          </a:p>
        </p:txBody>
      </p:sp>
      <p:pic>
        <p:nvPicPr>
          <p:cNvPr id="4" name="Picture 3"/>
          <p:cNvPicPr>
            <a:picLocks noChangeAspect="1"/>
          </p:cNvPicPr>
          <p:nvPr/>
        </p:nvPicPr>
        <p:blipFill>
          <a:blip r:embed="rId2"/>
          <a:stretch>
            <a:fillRect/>
          </a:stretch>
        </p:blipFill>
        <p:spPr>
          <a:xfrm>
            <a:off x="703182" y="1224165"/>
            <a:ext cx="4777381" cy="423992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p:cNvSpPr>
            <a:spLocks noGrp="1"/>
          </p:cNvSpPr>
          <p:nvPr>
            <p:ph idx="1"/>
          </p:nvPr>
        </p:nvSpPr>
        <p:spPr>
          <a:xfrm>
            <a:off x="5894962" y="1984443"/>
            <a:ext cx="5458838" cy="4192520"/>
          </a:xfrm>
        </p:spPr>
        <p:txBody>
          <a:bodyPr>
            <a:normAutofit fontScale="92500" lnSpcReduction="10000"/>
          </a:bodyPr>
          <a:lstStyle/>
          <a:p>
            <a:r>
              <a:rPr lang="en-US" sz="2600" dirty="0"/>
              <a:t>Information security seeks to address three specific principles:</a:t>
            </a:r>
            <a:r>
              <a:rPr lang="en-US" sz="2600" b="1" dirty="0"/>
              <a:t> Confidentiality, integrity</a:t>
            </a:r>
            <a:r>
              <a:rPr lang="en-US" sz="2600" dirty="0"/>
              <a:t> and </a:t>
            </a:r>
            <a:r>
              <a:rPr lang="en-US" sz="2600" b="1" dirty="0"/>
              <a:t>availability</a:t>
            </a:r>
            <a:r>
              <a:rPr lang="en-US" sz="2600" dirty="0"/>
              <a:t>, also known as the CIA triad.</a:t>
            </a:r>
          </a:p>
          <a:p>
            <a:r>
              <a:rPr lang="en-US" sz="2600" dirty="0"/>
              <a:t>If one of the principle is compromised, the security of the organization is threatened. </a:t>
            </a:r>
          </a:p>
          <a:p>
            <a:r>
              <a:rPr lang="en-US" sz="2600" dirty="0"/>
              <a:t>The model is also sometimes referred to as the AIC triad (availability, integrity and confidentiality) to avoid confusion with the Central Intelligence Agency. </a:t>
            </a:r>
          </a:p>
          <a:p>
            <a:pPr marL="0" indent="0">
              <a:buNone/>
            </a:pPr>
            <a:endParaRPr lang="en-US" sz="2600" dirty="0"/>
          </a:p>
        </p:txBody>
      </p:sp>
      <p:sp>
        <p:nvSpPr>
          <p:cNvPr id="5" name="Footer Placeholder 4">
            <a:extLst>
              <a:ext uri="{FF2B5EF4-FFF2-40B4-BE49-F238E27FC236}">
                <a16:creationId xmlns:a16="http://schemas.microsoft.com/office/drawing/2014/main" id="{B8EBA3F4-0DE1-7427-69E0-460E4AA6E752}"/>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1E90D8EA-198C-0FAD-62D5-C03426071753}"/>
              </a:ext>
            </a:extLst>
          </p:cNvPr>
          <p:cNvSpPr>
            <a:spLocks noGrp="1"/>
          </p:cNvSpPr>
          <p:nvPr>
            <p:ph type="sldNum" sz="quarter" idx="12"/>
          </p:nvPr>
        </p:nvSpPr>
        <p:spPr/>
        <p:txBody>
          <a:bodyPr/>
          <a:lstStyle/>
          <a:p>
            <a:fld id="{6F3130F4-3D63-469A-9E6E-700A8C26A698}" type="slidenum">
              <a:rPr lang="en-SG" smtClean="0"/>
              <a:t>10</a:t>
            </a:fld>
            <a:endParaRPr lang="en-SG"/>
          </a:p>
        </p:txBody>
      </p:sp>
    </p:spTree>
    <p:extLst>
      <p:ext uri="{BB962C8B-B14F-4D97-AF65-F5344CB8AC3E}">
        <p14:creationId xmlns:p14="http://schemas.microsoft.com/office/powerpoint/2010/main" val="770593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74" y="256902"/>
            <a:ext cx="8596668" cy="709749"/>
          </a:xfrm>
        </p:spPr>
        <p:txBody>
          <a:bodyPr/>
          <a:lstStyle/>
          <a:p>
            <a:r>
              <a:rPr lang="en-US" dirty="0"/>
              <a:t>CIA Triad</a:t>
            </a:r>
          </a:p>
        </p:txBody>
      </p:sp>
      <p:graphicFrame>
        <p:nvGraphicFramePr>
          <p:cNvPr id="4" name="Content Placeholder 3"/>
          <p:cNvGraphicFramePr>
            <a:graphicFrameLocks noGrp="1"/>
          </p:cNvGraphicFramePr>
          <p:nvPr>
            <p:ph idx="1"/>
          </p:nvPr>
        </p:nvGraphicFramePr>
        <p:xfrm>
          <a:off x="536031" y="966651"/>
          <a:ext cx="9483180" cy="5278452"/>
        </p:xfrm>
        <a:graphic>
          <a:graphicData uri="http://schemas.openxmlformats.org/drawingml/2006/table">
            <a:tbl>
              <a:tblPr firstRow="1" bandRow="1">
                <a:tableStyleId>{5C22544A-7EE6-4342-B048-85BDC9FD1C3A}</a:tableStyleId>
              </a:tblPr>
              <a:tblGrid>
                <a:gridCol w="2713432">
                  <a:extLst>
                    <a:ext uri="{9D8B030D-6E8A-4147-A177-3AD203B41FA5}">
                      <a16:colId xmlns:a16="http://schemas.microsoft.com/office/drawing/2014/main" val="20000"/>
                    </a:ext>
                  </a:extLst>
                </a:gridCol>
                <a:gridCol w="6769748">
                  <a:extLst>
                    <a:ext uri="{9D8B030D-6E8A-4147-A177-3AD203B41FA5}">
                      <a16:colId xmlns:a16="http://schemas.microsoft.com/office/drawing/2014/main" val="20001"/>
                    </a:ext>
                  </a:extLst>
                </a:gridCol>
              </a:tblGrid>
              <a:tr h="425430">
                <a:tc>
                  <a:txBody>
                    <a:bodyPr/>
                    <a:lstStyle/>
                    <a:p>
                      <a:r>
                        <a:rPr lang="en-US" dirty="0"/>
                        <a:t>Principle</a:t>
                      </a:r>
                      <a:r>
                        <a:rPr lang="en-US" baseline="0" dirty="0"/>
                        <a:t> </a:t>
                      </a:r>
                      <a:endParaRPr lang="en-US" dirty="0"/>
                    </a:p>
                  </a:txBody>
                  <a:tcPr/>
                </a:tc>
                <a:tc>
                  <a:txBody>
                    <a:bodyPr/>
                    <a:lstStyle/>
                    <a:p>
                      <a:r>
                        <a:rPr lang="en-US" dirty="0"/>
                        <a:t>Description</a:t>
                      </a:r>
                    </a:p>
                  </a:txBody>
                  <a:tcPr/>
                </a:tc>
                <a:extLst>
                  <a:ext uri="{0D108BD9-81ED-4DB2-BD59-A6C34878D82A}">
                    <a16:rowId xmlns:a16="http://schemas.microsoft.com/office/drawing/2014/main" val="10000"/>
                  </a:ext>
                </a:extLst>
              </a:tr>
              <a:tr h="1926942">
                <a:tc>
                  <a:txBody>
                    <a:bodyPr/>
                    <a:lstStyle/>
                    <a:p>
                      <a:r>
                        <a:rPr lang="en-US" dirty="0"/>
                        <a:t>Confidentiality</a:t>
                      </a:r>
                    </a:p>
                  </a:txBody>
                  <a:tcPr/>
                </a:tc>
                <a:tc>
                  <a:txBody>
                    <a:bodyPr/>
                    <a:lstStyle/>
                    <a:p>
                      <a:r>
                        <a:rPr lang="en-US" dirty="0"/>
                        <a:t>This is the fundamental principle of keeping information and</a:t>
                      </a:r>
                      <a:r>
                        <a:rPr lang="en-US" baseline="0" dirty="0"/>
                        <a:t> </a:t>
                      </a:r>
                      <a:r>
                        <a:rPr lang="en-US" dirty="0"/>
                        <a:t>communications private and protected from unauthorized access.</a:t>
                      </a:r>
                    </a:p>
                    <a:p>
                      <a:r>
                        <a:rPr lang="en-US" dirty="0"/>
                        <a:t>Confidential information includes trade secrets, personnel records, health</a:t>
                      </a:r>
                      <a:r>
                        <a:rPr lang="en-US" baseline="0" dirty="0"/>
                        <a:t> </a:t>
                      </a:r>
                      <a:r>
                        <a:rPr lang="en-US" dirty="0"/>
                        <a:t>records, tax records, and military secrets.</a:t>
                      </a:r>
                    </a:p>
                    <a:p>
                      <a:r>
                        <a:rPr lang="en-US" dirty="0"/>
                        <a:t>Confidentiality is typically controlled through encryption, access controls,</a:t>
                      </a:r>
                      <a:r>
                        <a:rPr lang="en-US" baseline="0" dirty="0"/>
                        <a:t> </a:t>
                      </a:r>
                      <a:r>
                        <a:rPr lang="en-US" dirty="0"/>
                        <a:t>and steganography</a:t>
                      </a:r>
                    </a:p>
                  </a:txBody>
                  <a:tcPr/>
                </a:tc>
                <a:extLst>
                  <a:ext uri="{0D108BD9-81ED-4DB2-BD59-A6C34878D82A}">
                    <a16:rowId xmlns:a16="http://schemas.microsoft.com/office/drawing/2014/main" val="10001"/>
                  </a:ext>
                </a:extLst>
              </a:tr>
              <a:tr h="1401412">
                <a:tc>
                  <a:txBody>
                    <a:bodyPr/>
                    <a:lstStyle/>
                    <a:p>
                      <a:r>
                        <a:rPr lang="en-US" dirty="0"/>
                        <a:t>Integrity</a:t>
                      </a:r>
                    </a:p>
                  </a:txBody>
                  <a:tcPr/>
                </a:tc>
                <a:tc>
                  <a:txBody>
                    <a:bodyPr/>
                    <a:lstStyle/>
                    <a:p>
                      <a:r>
                        <a:rPr lang="en-US" dirty="0"/>
                        <a:t>This is the fundamental principle of keeping organizational information</a:t>
                      </a:r>
                      <a:r>
                        <a:rPr lang="en-US" baseline="0" dirty="0"/>
                        <a:t> </a:t>
                      </a:r>
                      <a:r>
                        <a:rPr lang="en-US" dirty="0"/>
                        <a:t>accurate, free of errors, and without unauthorized modifications.</a:t>
                      </a:r>
                      <a:r>
                        <a:rPr lang="en-US" baseline="0" dirty="0"/>
                        <a:t> </a:t>
                      </a:r>
                    </a:p>
                    <a:p>
                      <a:r>
                        <a:rPr lang="en-US" dirty="0"/>
                        <a:t>Integrity is typically controlled through hashing, digital signatures, certificates, and change control.</a:t>
                      </a:r>
                    </a:p>
                  </a:txBody>
                  <a:tcPr/>
                </a:tc>
                <a:extLst>
                  <a:ext uri="{0D108BD9-81ED-4DB2-BD59-A6C34878D82A}">
                    <a16:rowId xmlns:a16="http://schemas.microsoft.com/office/drawing/2014/main" val="10002"/>
                  </a:ext>
                </a:extLst>
              </a:tr>
              <a:tr h="1288479">
                <a:tc>
                  <a:txBody>
                    <a:bodyPr/>
                    <a:lstStyle/>
                    <a:p>
                      <a:r>
                        <a:rPr lang="en-US" dirty="0"/>
                        <a:t>Availability</a:t>
                      </a:r>
                    </a:p>
                  </a:txBody>
                  <a:tcPr/>
                </a:tc>
                <a:tc>
                  <a:txBody>
                    <a:bodyPr/>
                    <a:lstStyle/>
                    <a:p>
                      <a:r>
                        <a:rPr lang="en-US" dirty="0"/>
                        <a:t>This is the fundamental principle of ensuring that computer systems</a:t>
                      </a:r>
                      <a:r>
                        <a:rPr lang="en-US" baseline="0" dirty="0"/>
                        <a:t> </a:t>
                      </a:r>
                      <a:r>
                        <a:rPr lang="en-US" dirty="0"/>
                        <a:t>operate continuously and that authorized persons can access the data that</a:t>
                      </a:r>
                      <a:r>
                        <a:rPr lang="en-US" baseline="0" dirty="0"/>
                        <a:t> </a:t>
                      </a:r>
                      <a:r>
                        <a:rPr lang="en-US" dirty="0"/>
                        <a:t>they need.</a:t>
                      </a:r>
                    </a:p>
                    <a:p>
                      <a:r>
                        <a:rPr lang="en-US" dirty="0"/>
                        <a:t>Availability is typically controlled through redundancy, fault tolerance,</a:t>
                      </a:r>
                      <a:r>
                        <a:rPr lang="en-US" baseline="0" dirty="0"/>
                        <a:t> </a:t>
                      </a:r>
                      <a:r>
                        <a:rPr lang="en-US" dirty="0"/>
                        <a:t>and patching</a:t>
                      </a:r>
                    </a:p>
                  </a:txBody>
                  <a:tcPr/>
                </a:tc>
                <a:extLst>
                  <a:ext uri="{0D108BD9-81ED-4DB2-BD59-A6C34878D82A}">
                    <a16:rowId xmlns:a16="http://schemas.microsoft.com/office/drawing/2014/main" val="10003"/>
                  </a:ext>
                </a:extLst>
              </a:tr>
            </a:tbl>
          </a:graphicData>
        </a:graphic>
      </p:graphicFrame>
      <p:sp>
        <p:nvSpPr>
          <p:cNvPr id="3" name="Footer Placeholder 2">
            <a:extLst>
              <a:ext uri="{FF2B5EF4-FFF2-40B4-BE49-F238E27FC236}">
                <a16:creationId xmlns:a16="http://schemas.microsoft.com/office/drawing/2014/main" id="{8AC0615F-0435-B357-9FF2-B3A65103E031}"/>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8554622B-47EC-700C-8807-66A6406C8ADE}"/>
              </a:ext>
            </a:extLst>
          </p:cNvPr>
          <p:cNvSpPr>
            <a:spLocks noGrp="1"/>
          </p:cNvSpPr>
          <p:nvPr>
            <p:ph type="sldNum" sz="quarter" idx="12"/>
          </p:nvPr>
        </p:nvSpPr>
        <p:spPr/>
        <p:txBody>
          <a:bodyPr/>
          <a:lstStyle/>
          <a:p>
            <a:fld id="{6F3130F4-3D63-469A-9E6E-700A8C26A698}" type="slidenum">
              <a:rPr lang="en-SG" smtClean="0"/>
              <a:t>11</a:t>
            </a:fld>
            <a:endParaRPr lang="en-SG"/>
          </a:p>
        </p:txBody>
      </p:sp>
    </p:spTree>
    <p:extLst>
      <p:ext uri="{BB962C8B-B14F-4D97-AF65-F5344CB8AC3E}">
        <p14:creationId xmlns:p14="http://schemas.microsoft.com/office/powerpoint/2010/main" val="2343777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CABC-71C3-FB0C-ECDC-EDCD03D469D4}"/>
              </a:ext>
            </a:extLst>
          </p:cNvPr>
          <p:cNvSpPr>
            <a:spLocks noGrp="1"/>
          </p:cNvSpPr>
          <p:nvPr>
            <p:ph type="title"/>
          </p:nvPr>
        </p:nvSpPr>
        <p:spPr/>
        <p:txBody>
          <a:bodyPr/>
          <a:lstStyle/>
          <a:p>
            <a:r>
              <a:rPr lang="en-US" dirty="0" err="1"/>
              <a:t>Cont</a:t>
            </a:r>
            <a:r>
              <a:rPr lang="en-US" dirty="0"/>
              <a:t>…</a:t>
            </a:r>
          </a:p>
        </p:txBody>
      </p:sp>
      <p:sp>
        <p:nvSpPr>
          <p:cNvPr id="3" name="Content Placeholder 2">
            <a:extLst>
              <a:ext uri="{FF2B5EF4-FFF2-40B4-BE49-F238E27FC236}">
                <a16:creationId xmlns:a16="http://schemas.microsoft.com/office/drawing/2014/main" id="{5F52F885-760A-7864-DC0B-461CD8CC7804}"/>
              </a:ext>
            </a:extLst>
          </p:cNvPr>
          <p:cNvSpPr>
            <a:spLocks noGrp="1"/>
          </p:cNvSpPr>
          <p:nvPr>
            <p:ph sz="half" idx="1"/>
          </p:nvPr>
        </p:nvSpPr>
        <p:spPr/>
        <p:txBody>
          <a:bodyPr>
            <a:normAutofit fontScale="62500" lnSpcReduction="20000"/>
          </a:bodyPr>
          <a:lstStyle/>
          <a:p>
            <a:pPr marL="0" indent="0">
              <a:buNone/>
            </a:pPr>
            <a:r>
              <a:rPr lang="en-US" dirty="0"/>
              <a:t>Although the use of the CIA triad to define security objectives is well established, some in the security field feel that additional concepts are needed to present a complete picture (as shown in the figure). Two of the most commonly mentioned are as follows:</a:t>
            </a:r>
          </a:p>
          <a:p>
            <a:pPr marL="0" indent="0">
              <a:buNone/>
            </a:pPr>
            <a:r>
              <a:rPr lang="en-US" b="1" dirty="0"/>
              <a:t>Authenticity:</a:t>
            </a:r>
            <a:r>
              <a:rPr lang="en-US" dirty="0"/>
              <a:t> The property of being genuine and being able to be verified and trusted; confidence in the validity of a transmission, a message, or message originator. </a:t>
            </a:r>
            <a:r>
              <a:rPr lang="en-US" dirty="0">
                <a:solidFill>
                  <a:srgbClr val="FF0000"/>
                </a:solidFill>
              </a:rPr>
              <a:t>This means verifying that users are who they say they are and that each input arriving at the system came from a trusted source</a:t>
            </a:r>
            <a:r>
              <a:rPr lang="en-US" dirty="0">
                <a:solidFill>
                  <a:schemeClr val="accent1"/>
                </a:solidFill>
              </a:rPr>
              <a:t>. </a:t>
            </a:r>
            <a:endParaRPr lang="en-US" b="1" dirty="0">
              <a:solidFill>
                <a:schemeClr val="accent1"/>
              </a:solidFill>
            </a:endParaRPr>
          </a:p>
          <a:p>
            <a:pPr marL="0" indent="0">
              <a:buNone/>
            </a:pPr>
            <a:r>
              <a:rPr lang="en-US" b="1" dirty="0"/>
              <a:t> Accountability:</a:t>
            </a:r>
            <a:r>
              <a:rPr lang="en-US" dirty="0"/>
              <a:t> The security goal that generates the requirement for actions of an entity to be traced uniquely to that entity. This supports nonrepudiation, deterrence, fault isolation, intrusion detection and prevention, and after action recovery and legal action. </a:t>
            </a:r>
          </a:p>
        </p:txBody>
      </p:sp>
      <p:sp>
        <p:nvSpPr>
          <p:cNvPr id="4" name="Content Placeholder 3">
            <a:extLst>
              <a:ext uri="{FF2B5EF4-FFF2-40B4-BE49-F238E27FC236}">
                <a16:creationId xmlns:a16="http://schemas.microsoft.com/office/drawing/2014/main" id="{E4E6C70E-CBA1-2574-BB8B-52F64800C80E}"/>
              </a:ext>
            </a:extLst>
          </p:cNvPr>
          <p:cNvSpPr>
            <a:spLocks noGrp="1"/>
          </p:cNvSpPr>
          <p:nvPr>
            <p:ph sz="half" idx="2"/>
          </p:nvPr>
        </p:nvSpPr>
        <p:spPr/>
        <p:txBody>
          <a:bodyPr>
            <a:normAutofit fontScale="62500" lnSpcReduction="20000"/>
          </a:bodyPr>
          <a:lstStyle/>
          <a:p>
            <a:endParaRPr lang="en-US"/>
          </a:p>
        </p:txBody>
      </p:sp>
      <p:pic>
        <p:nvPicPr>
          <p:cNvPr id="6" name="Picture 5">
            <a:extLst>
              <a:ext uri="{FF2B5EF4-FFF2-40B4-BE49-F238E27FC236}">
                <a16:creationId xmlns:a16="http://schemas.microsoft.com/office/drawing/2014/main" id="{51C3AE70-1298-DF51-2FFC-CE847CC0EF05}"/>
              </a:ext>
            </a:extLst>
          </p:cNvPr>
          <p:cNvPicPr>
            <a:picLocks noChangeAspect="1"/>
          </p:cNvPicPr>
          <p:nvPr/>
        </p:nvPicPr>
        <p:blipFill>
          <a:blip r:embed="rId2"/>
          <a:stretch>
            <a:fillRect/>
          </a:stretch>
        </p:blipFill>
        <p:spPr>
          <a:xfrm>
            <a:off x="6096000" y="1825625"/>
            <a:ext cx="5080113" cy="3517001"/>
          </a:xfrm>
          <a:prstGeom prst="rect">
            <a:avLst/>
          </a:prstGeom>
        </p:spPr>
      </p:pic>
      <p:sp>
        <p:nvSpPr>
          <p:cNvPr id="5" name="Footer Placeholder 4">
            <a:extLst>
              <a:ext uri="{FF2B5EF4-FFF2-40B4-BE49-F238E27FC236}">
                <a16:creationId xmlns:a16="http://schemas.microsoft.com/office/drawing/2014/main" id="{4086C9B8-2671-627E-0062-DECB434FF44A}"/>
              </a:ext>
            </a:extLst>
          </p:cNvPr>
          <p:cNvSpPr>
            <a:spLocks noGrp="1"/>
          </p:cNvSpPr>
          <p:nvPr>
            <p:ph type="ftr" sz="quarter" idx="11"/>
          </p:nvPr>
        </p:nvSpPr>
        <p:spPr/>
        <p:txBody>
          <a:bodyPr/>
          <a:lstStyle/>
          <a:p>
            <a:r>
              <a:rPr lang="en-SG"/>
              <a:t>Dr. Risala Tasin Khan</a:t>
            </a:r>
          </a:p>
        </p:txBody>
      </p:sp>
      <p:sp>
        <p:nvSpPr>
          <p:cNvPr id="7" name="Slide Number Placeholder 6">
            <a:extLst>
              <a:ext uri="{FF2B5EF4-FFF2-40B4-BE49-F238E27FC236}">
                <a16:creationId xmlns:a16="http://schemas.microsoft.com/office/drawing/2014/main" id="{8CF9BBEF-9552-0574-3872-FEC079E82559}"/>
              </a:ext>
            </a:extLst>
          </p:cNvPr>
          <p:cNvSpPr>
            <a:spLocks noGrp="1"/>
          </p:cNvSpPr>
          <p:nvPr>
            <p:ph type="sldNum" sz="quarter" idx="12"/>
          </p:nvPr>
        </p:nvSpPr>
        <p:spPr/>
        <p:txBody>
          <a:bodyPr/>
          <a:lstStyle/>
          <a:p>
            <a:fld id="{6F3130F4-3D63-469A-9E6E-700A8C26A698}" type="slidenum">
              <a:rPr lang="en-SG" smtClean="0"/>
              <a:t>12</a:t>
            </a:fld>
            <a:endParaRPr lang="en-SG"/>
          </a:p>
        </p:txBody>
      </p:sp>
    </p:spTree>
    <p:extLst>
      <p:ext uri="{BB962C8B-B14F-4D97-AF65-F5344CB8AC3E}">
        <p14:creationId xmlns:p14="http://schemas.microsoft.com/office/powerpoint/2010/main" val="801225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ransparent padlock">
            <a:extLst>
              <a:ext uri="{FF2B5EF4-FFF2-40B4-BE49-F238E27FC236}">
                <a16:creationId xmlns:a16="http://schemas.microsoft.com/office/drawing/2014/main" id="{57768FEE-75D2-9B60-0094-6294D9EDF574}"/>
              </a:ext>
            </a:extLst>
          </p:cNvPr>
          <p:cNvPicPr>
            <a:picLocks noChangeAspect="1"/>
          </p:cNvPicPr>
          <p:nvPr/>
        </p:nvPicPr>
        <p:blipFill>
          <a:blip r:embed="rId2">
            <a:alphaModFix amt="50000"/>
          </a:blip>
          <a:srcRect t="14122"/>
          <a:stretch/>
        </p:blipFill>
        <p:spPr>
          <a:xfrm>
            <a:off x="20" y="1"/>
            <a:ext cx="12191980" cy="6857999"/>
          </a:xfrm>
          <a:prstGeom prst="rect">
            <a:avLst/>
          </a:prstGeom>
        </p:spPr>
      </p:pic>
      <p:sp>
        <p:nvSpPr>
          <p:cNvPr id="2" name="Title 1">
            <a:extLst>
              <a:ext uri="{FF2B5EF4-FFF2-40B4-BE49-F238E27FC236}">
                <a16:creationId xmlns:a16="http://schemas.microsoft.com/office/drawing/2014/main" id="{85C9E4A9-A084-F1FE-74F5-80B98363FD1A}"/>
              </a:ext>
            </a:extLst>
          </p:cNvPr>
          <p:cNvSpPr>
            <a:spLocks noGrp="1"/>
          </p:cNvSpPr>
          <p:nvPr>
            <p:ph type="title" idx="4294967295"/>
          </p:nvPr>
        </p:nvSpPr>
        <p:spPr>
          <a:xfrm>
            <a:off x="1524000" y="1122362"/>
            <a:ext cx="9144000" cy="2900518"/>
          </a:xfrm>
        </p:spPr>
        <p:txBody>
          <a:bodyPr vert="horz" lIns="91440" tIns="45720" rIns="91440" bIns="45720" rtlCol="0" anchor="b">
            <a:normAutofit/>
          </a:bodyPr>
          <a:lstStyle/>
          <a:p>
            <a:pPr algn="ctr"/>
            <a:r>
              <a:rPr lang="en-US" sz="6000" dirty="0"/>
              <a:t>Fundamental Concepts of Security</a:t>
            </a:r>
          </a:p>
        </p:txBody>
      </p:sp>
      <p:sp>
        <p:nvSpPr>
          <p:cNvPr id="5" name="Footer Placeholder 4">
            <a:extLst>
              <a:ext uri="{FF2B5EF4-FFF2-40B4-BE49-F238E27FC236}">
                <a16:creationId xmlns:a16="http://schemas.microsoft.com/office/drawing/2014/main" id="{5EEB2611-826C-B88E-C16C-88399EDD2ED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Dr. Risala Tasin Khan</a:t>
            </a:r>
          </a:p>
        </p:txBody>
      </p:sp>
      <p:sp>
        <p:nvSpPr>
          <p:cNvPr id="6" name="Slide Number Placeholder 5">
            <a:extLst>
              <a:ext uri="{FF2B5EF4-FFF2-40B4-BE49-F238E27FC236}">
                <a16:creationId xmlns:a16="http://schemas.microsoft.com/office/drawing/2014/main" id="{3D71AC31-6596-CCEF-9B85-F1AF2D96251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F3130F4-3D63-469A-9E6E-700A8C26A698}" type="slidenum">
              <a:rPr lang="en-US">
                <a:solidFill>
                  <a:srgbClr val="FFFFFF"/>
                </a:solidFill>
                <a:latin typeface="Calibri" panose="020F0502020204030204"/>
              </a:rPr>
              <a:pPr>
                <a:spcAft>
                  <a:spcPts val="600"/>
                </a:spcAft>
                <a:defRPr/>
              </a:pPr>
              <a:t>13</a:t>
            </a:fld>
            <a:endParaRPr lang="en-US">
              <a:solidFill>
                <a:srgbClr val="FFFFFF"/>
              </a:solidFill>
              <a:latin typeface="Calibri" panose="020F0502020204030204"/>
            </a:endParaRPr>
          </a:p>
        </p:txBody>
      </p:sp>
    </p:spTree>
    <p:extLst>
      <p:ext uri="{BB962C8B-B14F-4D97-AF65-F5344CB8AC3E}">
        <p14:creationId xmlns:p14="http://schemas.microsoft.com/office/powerpoint/2010/main" val="239679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9566"/>
          </a:xfrm>
        </p:spPr>
        <p:txBody>
          <a:bodyPr/>
          <a:lstStyle/>
          <a:p>
            <a:r>
              <a:rPr lang="en-US" dirty="0"/>
              <a:t>Vulnerabilities</a:t>
            </a:r>
          </a:p>
        </p:txBody>
      </p:sp>
      <p:sp>
        <p:nvSpPr>
          <p:cNvPr id="3" name="Content Placeholder 2"/>
          <p:cNvSpPr>
            <a:spLocks noGrp="1"/>
          </p:cNvSpPr>
          <p:nvPr>
            <p:ph idx="1"/>
          </p:nvPr>
        </p:nvSpPr>
        <p:spPr>
          <a:xfrm>
            <a:off x="677334" y="1606731"/>
            <a:ext cx="10893564" cy="4434631"/>
          </a:xfrm>
        </p:spPr>
        <p:txBody>
          <a:bodyPr>
            <a:normAutofit fontScale="85000" lnSpcReduction="20000"/>
          </a:bodyPr>
          <a:lstStyle/>
          <a:p>
            <a:r>
              <a:rPr lang="en-US" dirty="0"/>
              <a:t>At the most basic level, a vulnerability is any condition that leaves an information system open to harm.</a:t>
            </a:r>
          </a:p>
          <a:p>
            <a:r>
              <a:rPr lang="en-US" dirty="0"/>
              <a:t>It is the weakness, flaw or other shortcoming of a system.</a:t>
            </a:r>
          </a:p>
          <a:p>
            <a:r>
              <a:rPr lang="en-US" dirty="0"/>
              <a:t> </a:t>
            </a:r>
            <a:r>
              <a:rPr lang="en-US" dirty="0">
                <a:solidFill>
                  <a:srgbClr val="0070C0"/>
                </a:solidFill>
              </a:rPr>
              <a:t>Vulnerabilities can come in a wide variety of forms, including:</a:t>
            </a:r>
          </a:p>
          <a:p>
            <a:pPr marL="400050" lvl="1" indent="0">
              <a:buNone/>
            </a:pPr>
            <a:r>
              <a:rPr lang="en-US" dirty="0"/>
              <a:t>• Improperly configured or installed hardware or software.</a:t>
            </a:r>
          </a:p>
          <a:p>
            <a:pPr marL="400050" lvl="1" indent="0">
              <a:buNone/>
            </a:pPr>
            <a:r>
              <a:rPr lang="en-US" dirty="0"/>
              <a:t>• Delays in applying and testing software and firmware patches.</a:t>
            </a:r>
          </a:p>
          <a:p>
            <a:pPr marL="400050" lvl="1" indent="0">
              <a:buNone/>
            </a:pPr>
            <a:r>
              <a:rPr lang="en-US" dirty="0"/>
              <a:t>• Untested software and firmware patches.</a:t>
            </a:r>
          </a:p>
          <a:p>
            <a:pPr marL="400050" lvl="1" indent="0">
              <a:buNone/>
            </a:pPr>
            <a:r>
              <a:rPr lang="en-US" dirty="0"/>
              <a:t>• Bugs in software or operating systems.</a:t>
            </a:r>
          </a:p>
          <a:p>
            <a:pPr marL="400050" lvl="1" indent="0">
              <a:buNone/>
            </a:pPr>
            <a:r>
              <a:rPr lang="en-US" dirty="0"/>
              <a:t>• The misuse of software or communication protocols.</a:t>
            </a:r>
          </a:p>
          <a:p>
            <a:pPr marL="400050" lvl="1" indent="0">
              <a:buNone/>
            </a:pPr>
            <a:r>
              <a:rPr lang="en-US" dirty="0"/>
              <a:t>• Poorly designed networks.</a:t>
            </a:r>
          </a:p>
          <a:p>
            <a:pPr marL="400050" lvl="1" indent="0">
              <a:buNone/>
            </a:pPr>
            <a:r>
              <a:rPr lang="en-US" dirty="0"/>
              <a:t>• Poor physical security.</a:t>
            </a:r>
          </a:p>
          <a:p>
            <a:pPr marL="400050" lvl="1" indent="0">
              <a:buNone/>
            </a:pPr>
            <a:r>
              <a:rPr lang="en-US" dirty="0"/>
              <a:t>• Insecure passwords.</a:t>
            </a:r>
          </a:p>
          <a:p>
            <a:pPr marL="400050" lvl="1" indent="0">
              <a:buNone/>
            </a:pPr>
            <a:r>
              <a:rPr lang="en-US" dirty="0"/>
              <a:t>• Design flaws in software or operating systems.</a:t>
            </a:r>
          </a:p>
          <a:p>
            <a:pPr marL="400050" lvl="1" indent="0">
              <a:buNone/>
            </a:pPr>
            <a:r>
              <a:rPr lang="en-US" dirty="0"/>
              <a:t>• Unchecked user input</a:t>
            </a:r>
          </a:p>
        </p:txBody>
      </p:sp>
      <p:sp>
        <p:nvSpPr>
          <p:cNvPr id="4" name="Footer Placeholder 3">
            <a:extLst>
              <a:ext uri="{FF2B5EF4-FFF2-40B4-BE49-F238E27FC236}">
                <a16:creationId xmlns:a16="http://schemas.microsoft.com/office/drawing/2014/main" id="{0053C7C5-ED56-AFAF-1AB2-6AE8CDA4FBAA}"/>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91147EC4-1DD3-9E47-685C-E6CCF3E483D6}"/>
              </a:ext>
            </a:extLst>
          </p:cNvPr>
          <p:cNvSpPr>
            <a:spLocks noGrp="1"/>
          </p:cNvSpPr>
          <p:nvPr>
            <p:ph type="sldNum" sz="quarter" idx="12"/>
          </p:nvPr>
        </p:nvSpPr>
        <p:spPr/>
        <p:txBody>
          <a:bodyPr/>
          <a:lstStyle/>
          <a:p>
            <a:fld id="{6F3130F4-3D63-469A-9E6E-700A8C26A698}" type="slidenum">
              <a:rPr lang="en-SG" smtClean="0"/>
              <a:t>14</a:t>
            </a:fld>
            <a:endParaRPr lang="en-SG"/>
          </a:p>
        </p:txBody>
      </p:sp>
    </p:spTree>
    <p:extLst>
      <p:ext uri="{BB962C8B-B14F-4D97-AF65-F5344CB8AC3E}">
        <p14:creationId xmlns:p14="http://schemas.microsoft.com/office/powerpoint/2010/main" val="309289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8126"/>
          </a:xfrm>
        </p:spPr>
        <p:txBody>
          <a:bodyPr/>
          <a:lstStyle/>
          <a:p>
            <a:r>
              <a:rPr lang="en-US" dirty="0"/>
              <a:t>Threats</a:t>
            </a:r>
          </a:p>
        </p:txBody>
      </p:sp>
      <p:sp>
        <p:nvSpPr>
          <p:cNvPr id="3" name="Content Placeholder 2"/>
          <p:cNvSpPr>
            <a:spLocks noGrp="1"/>
          </p:cNvSpPr>
          <p:nvPr>
            <p:ph idx="1"/>
          </p:nvPr>
        </p:nvSpPr>
        <p:spPr>
          <a:xfrm>
            <a:off x="677334" y="1528355"/>
            <a:ext cx="8596668" cy="4513008"/>
          </a:xfrm>
        </p:spPr>
        <p:txBody>
          <a:bodyPr>
            <a:normAutofit/>
          </a:bodyPr>
          <a:lstStyle/>
          <a:p>
            <a:r>
              <a:rPr lang="en-US" sz="2000" dirty="0"/>
              <a:t>In the realm of computer security, a threat is any event or action that could potentially cause damage to an asset or anything that could exploit a vulnerability which could break CIA triad.</a:t>
            </a:r>
          </a:p>
          <a:p>
            <a:r>
              <a:rPr lang="en-US" sz="2000" dirty="0"/>
              <a:t> Threats are often in violation of a security requirement, policy, or procedure. </a:t>
            </a:r>
          </a:p>
          <a:p>
            <a:r>
              <a:rPr lang="en-US" sz="2000" dirty="0"/>
              <a:t>Regardless of whether a violation is intentional or unintentional, malicious or not, it is considered a threat. </a:t>
            </a:r>
          </a:p>
          <a:p>
            <a:r>
              <a:rPr lang="en-US" sz="2000" dirty="0">
                <a:solidFill>
                  <a:srgbClr val="0070C0"/>
                </a:solidFill>
              </a:rPr>
              <a:t>Potential threats to computer and network security include:</a:t>
            </a:r>
          </a:p>
          <a:p>
            <a:pPr marL="400050" lvl="1" indent="0">
              <a:buNone/>
            </a:pPr>
            <a:r>
              <a:rPr lang="en-US" sz="1800" dirty="0"/>
              <a:t>• Unintentional or unauthorized access or changes to data.</a:t>
            </a:r>
          </a:p>
          <a:p>
            <a:pPr marL="400050" lvl="1" indent="0">
              <a:buNone/>
            </a:pPr>
            <a:r>
              <a:rPr lang="en-US" sz="1800" dirty="0"/>
              <a:t>• The interruption of services.</a:t>
            </a:r>
          </a:p>
          <a:p>
            <a:pPr marL="400050" lvl="1" indent="0">
              <a:buNone/>
            </a:pPr>
            <a:r>
              <a:rPr lang="en-US" sz="1800" dirty="0"/>
              <a:t>• The interruption of access to assets.</a:t>
            </a:r>
          </a:p>
          <a:p>
            <a:pPr marL="400050" lvl="1" indent="0">
              <a:buNone/>
            </a:pPr>
            <a:r>
              <a:rPr lang="en-US" sz="1800" dirty="0"/>
              <a:t>• Damage to hardware.</a:t>
            </a:r>
          </a:p>
          <a:p>
            <a:pPr marL="400050" lvl="1" indent="0">
              <a:buNone/>
            </a:pPr>
            <a:r>
              <a:rPr lang="en-US" sz="1800" dirty="0"/>
              <a:t>• Unauthorized access or damage to facilities.</a:t>
            </a:r>
          </a:p>
        </p:txBody>
      </p:sp>
      <p:sp>
        <p:nvSpPr>
          <p:cNvPr id="4" name="Footer Placeholder 3">
            <a:extLst>
              <a:ext uri="{FF2B5EF4-FFF2-40B4-BE49-F238E27FC236}">
                <a16:creationId xmlns:a16="http://schemas.microsoft.com/office/drawing/2014/main" id="{7745C4FF-B50B-F71B-7F5B-4EFBF1B0F3DB}"/>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71B8B379-42D4-F0BD-01E2-8B8F90B7B11C}"/>
              </a:ext>
            </a:extLst>
          </p:cNvPr>
          <p:cNvSpPr>
            <a:spLocks noGrp="1"/>
          </p:cNvSpPr>
          <p:nvPr>
            <p:ph type="sldNum" sz="quarter" idx="12"/>
          </p:nvPr>
        </p:nvSpPr>
        <p:spPr/>
        <p:txBody>
          <a:bodyPr/>
          <a:lstStyle/>
          <a:p>
            <a:fld id="{6F3130F4-3D63-469A-9E6E-700A8C26A698}" type="slidenum">
              <a:rPr lang="en-SG" smtClean="0"/>
              <a:t>15</a:t>
            </a:fld>
            <a:endParaRPr lang="en-SG"/>
          </a:p>
        </p:txBody>
      </p:sp>
    </p:spTree>
    <p:extLst>
      <p:ext uri="{BB962C8B-B14F-4D97-AF65-F5344CB8AC3E}">
        <p14:creationId xmlns:p14="http://schemas.microsoft.com/office/powerpoint/2010/main" val="3654243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8126"/>
          </a:xfrm>
        </p:spPr>
        <p:txBody>
          <a:bodyPr/>
          <a:lstStyle/>
          <a:p>
            <a:r>
              <a:rPr lang="en-US" dirty="0"/>
              <a:t>Threats</a:t>
            </a:r>
          </a:p>
        </p:txBody>
      </p:sp>
      <p:pic>
        <p:nvPicPr>
          <p:cNvPr id="4" name="Content Placeholder 3"/>
          <p:cNvPicPr>
            <a:picLocks noGrp="1" noChangeAspect="1"/>
          </p:cNvPicPr>
          <p:nvPr>
            <p:ph idx="1"/>
          </p:nvPr>
        </p:nvPicPr>
        <p:blipFill>
          <a:blip r:embed="rId2"/>
          <a:stretch>
            <a:fillRect/>
          </a:stretch>
        </p:blipFill>
        <p:spPr>
          <a:xfrm>
            <a:off x="836749" y="1606731"/>
            <a:ext cx="8437253" cy="4143294"/>
          </a:xfrm>
          <a:prstGeom prst="rect">
            <a:avLst/>
          </a:prstGeom>
        </p:spPr>
      </p:pic>
      <p:sp>
        <p:nvSpPr>
          <p:cNvPr id="3" name="Footer Placeholder 2">
            <a:extLst>
              <a:ext uri="{FF2B5EF4-FFF2-40B4-BE49-F238E27FC236}">
                <a16:creationId xmlns:a16="http://schemas.microsoft.com/office/drawing/2014/main" id="{CAFEA203-B675-8A26-CDA4-B925C393293C}"/>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3F82ED56-67B7-46C6-6955-266CD4BA00FB}"/>
              </a:ext>
            </a:extLst>
          </p:cNvPr>
          <p:cNvSpPr>
            <a:spLocks noGrp="1"/>
          </p:cNvSpPr>
          <p:nvPr>
            <p:ph type="sldNum" sz="quarter" idx="12"/>
          </p:nvPr>
        </p:nvSpPr>
        <p:spPr/>
        <p:txBody>
          <a:bodyPr/>
          <a:lstStyle/>
          <a:p>
            <a:fld id="{6F3130F4-3D63-469A-9E6E-700A8C26A698}" type="slidenum">
              <a:rPr lang="en-SG" smtClean="0"/>
              <a:t>16</a:t>
            </a:fld>
            <a:endParaRPr lang="en-SG"/>
          </a:p>
        </p:txBody>
      </p:sp>
    </p:spTree>
    <p:extLst>
      <p:ext uri="{BB962C8B-B14F-4D97-AF65-F5344CB8AC3E}">
        <p14:creationId xmlns:p14="http://schemas.microsoft.com/office/powerpoint/2010/main" val="2538346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09154"/>
            <a:ext cx="8596668" cy="696686"/>
          </a:xfrm>
        </p:spPr>
        <p:txBody>
          <a:bodyPr>
            <a:normAutofit fontScale="90000"/>
          </a:bodyPr>
          <a:lstStyle/>
          <a:p>
            <a:r>
              <a:rPr lang="en-US" dirty="0"/>
              <a:t>Risk</a:t>
            </a:r>
          </a:p>
        </p:txBody>
      </p:sp>
      <p:sp>
        <p:nvSpPr>
          <p:cNvPr id="3" name="Content Placeholder 2"/>
          <p:cNvSpPr>
            <a:spLocks noGrp="1"/>
          </p:cNvSpPr>
          <p:nvPr>
            <p:ph idx="1"/>
          </p:nvPr>
        </p:nvSpPr>
        <p:spPr>
          <a:xfrm>
            <a:off x="677334" y="1162595"/>
            <a:ext cx="8596668" cy="4878768"/>
          </a:xfrm>
        </p:spPr>
        <p:txBody>
          <a:bodyPr/>
          <a:lstStyle/>
          <a:p>
            <a:r>
              <a:rPr lang="en-US" dirty="0"/>
              <a:t> Risk is a concept that indicates exposure to the chance of damage or loss.</a:t>
            </a:r>
          </a:p>
          <a:p>
            <a:r>
              <a:rPr lang="en-US" dirty="0"/>
              <a:t> It signifies the likelihood of a hazard or dangerous threat occurring. </a:t>
            </a:r>
          </a:p>
          <a:p>
            <a:pPr marL="0" indent="0">
              <a:buNone/>
            </a:pPr>
            <a:endParaRPr lang="en-US" dirty="0"/>
          </a:p>
        </p:txBody>
      </p:sp>
      <p:pic>
        <p:nvPicPr>
          <p:cNvPr id="4" name="Picture 3"/>
          <p:cNvPicPr>
            <a:picLocks noChangeAspect="1"/>
          </p:cNvPicPr>
          <p:nvPr/>
        </p:nvPicPr>
        <p:blipFill>
          <a:blip r:embed="rId2"/>
          <a:stretch>
            <a:fillRect/>
          </a:stretch>
        </p:blipFill>
        <p:spPr>
          <a:xfrm>
            <a:off x="2576423" y="2831933"/>
            <a:ext cx="6971899" cy="2387513"/>
          </a:xfrm>
          <a:prstGeom prst="rect">
            <a:avLst/>
          </a:prstGeom>
        </p:spPr>
      </p:pic>
      <p:sp>
        <p:nvSpPr>
          <p:cNvPr id="5" name="Footer Placeholder 4">
            <a:extLst>
              <a:ext uri="{FF2B5EF4-FFF2-40B4-BE49-F238E27FC236}">
                <a16:creationId xmlns:a16="http://schemas.microsoft.com/office/drawing/2014/main" id="{DECFE2F4-E374-28F5-96E0-F6495DC49444}"/>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CD9E14BF-6FE4-0F33-2205-DD3E2A069179}"/>
              </a:ext>
            </a:extLst>
          </p:cNvPr>
          <p:cNvSpPr>
            <a:spLocks noGrp="1"/>
          </p:cNvSpPr>
          <p:nvPr>
            <p:ph type="sldNum" sz="quarter" idx="12"/>
          </p:nvPr>
        </p:nvSpPr>
        <p:spPr/>
        <p:txBody>
          <a:bodyPr/>
          <a:lstStyle/>
          <a:p>
            <a:fld id="{6F3130F4-3D63-469A-9E6E-700A8C26A698}" type="slidenum">
              <a:rPr lang="en-SG" smtClean="0"/>
              <a:t>17</a:t>
            </a:fld>
            <a:endParaRPr lang="en-SG"/>
          </a:p>
        </p:txBody>
      </p:sp>
    </p:spTree>
    <p:extLst>
      <p:ext uri="{BB962C8B-B14F-4D97-AF65-F5344CB8AC3E}">
        <p14:creationId xmlns:p14="http://schemas.microsoft.com/office/powerpoint/2010/main" val="4014981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a:t>
            </a:r>
          </a:p>
        </p:txBody>
      </p:sp>
      <p:sp>
        <p:nvSpPr>
          <p:cNvPr id="3" name="Content Placeholder 2"/>
          <p:cNvSpPr>
            <a:spLocks noGrp="1"/>
          </p:cNvSpPr>
          <p:nvPr>
            <p:ph idx="1"/>
          </p:nvPr>
        </p:nvSpPr>
        <p:spPr>
          <a:xfrm>
            <a:off x="535577" y="1541417"/>
            <a:ext cx="8738425" cy="4499945"/>
          </a:xfrm>
        </p:spPr>
        <p:txBody>
          <a:bodyPr/>
          <a:lstStyle/>
          <a:p>
            <a:r>
              <a:rPr lang="en-US" sz="2400" dirty="0"/>
              <a:t>Risk = Likelihood X Impact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57" y="2180606"/>
            <a:ext cx="7502684" cy="3860756"/>
          </a:xfrm>
          <a:prstGeom prst="rect">
            <a:avLst/>
          </a:prstGeom>
        </p:spPr>
      </p:pic>
      <p:sp>
        <p:nvSpPr>
          <p:cNvPr id="5" name="Footer Placeholder 4">
            <a:extLst>
              <a:ext uri="{FF2B5EF4-FFF2-40B4-BE49-F238E27FC236}">
                <a16:creationId xmlns:a16="http://schemas.microsoft.com/office/drawing/2014/main" id="{BD8E7390-2B34-7970-B206-8E5DCC8953D6}"/>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6C51B50A-7E36-9A57-8DE1-730B22457296}"/>
              </a:ext>
            </a:extLst>
          </p:cNvPr>
          <p:cNvSpPr>
            <a:spLocks noGrp="1"/>
          </p:cNvSpPr>
          <p:nvPr>
            <p:ph type="sldNum" sz="quarter" idx="12"/>
          </p:nvPr>
        </p:nvSpPr>
        <p:spPr/>
        <p:txBody>
          <a:bodyPr/>
          <a:lstStyle/>
          <a:p>
            <a:fld id="{6F3130F4-3D63-469A-9E6E-700A8C26A698}" type="slidenum">
              <a:rPr lang="en-SG" smtClean="0"/>
              <a:t>18</a:t>
            </a:fld>
            <a:endParaRPr lang="en-SG"/>
          </a:p>
        </p:txBody>
      </p:sp>
    </p:spTree>
    <p:extLst>
      <p:ext uri="{BB962C8B-B14F-4D97-AF65-F5344CB8AC3E}">
        <p14:creationId xmlns:p14="http://schemas.microsoft.com/office/powerpoint/2010/main" val="3073674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AB0E-5B1E-17DF-B430-431590EC4FA7}"/>
              </a:ext>
            </a:extLst>
          </p:cNvPr>
          <p:cNvSpPr>
            <a:spLocks noGrp="1"/>
          </p:cNvSpPr>
          <p:nvPr>
            <p:ph type="title"/>
          </p:nvPr>
        </p:nvSpPr>
        <p:spPr/>
        <p:txBody>
          <a:bodyPr/>
          <a:lstStyle/>
          <a:p>
            <a:r>
              <a:rPr lang="en-US" dirty="0"/>
              <a:t>Vulnerability vs Threat vs Risk</a:t>
            </a:r>
          </a:p>
        </p:txBody>
      </p:sp>
      <p:sp>
        <p:nvSpPr>
          <p:cNvPr id="3" name="Content Placeholder 2">
            <a:extLst>
              <a:ext uri="{FF2B5EF4-FFF2-40B4-BE49-F238E27FC236}">
                <a16:creationId xmlns:a16="http://schemas.microsoft.com/office/drawing/2014/main" id="{4B00F872-8FB2-7920-DA9D-37C0FC3435C1}"/>
              </a:ext>
            </a:extLst>
          </p:cNvPr>
          <p:cNvSpPr>
            <a:spLocks noGrp="1"/>
          </p:cNvSpPr>
          <p:nvPr>
            <p:ph idx="1"/>
          </p:nvPr>
        </p:nvSpPr>
        <p:spPr/>
        <p:txBody>
          <a:bodyPr/>
          <a:lstStyle/>
          <a:p>
            <a:r>
              <a:rPr lang="en-US" dirty="0"/>
              <a:t>First, a </a:t>
            </a:r>
            <a:r>
              <a:rPr lang="en-US" b="1" dirty="0"/>
              <a:t>vulnerability</a:t>
            </a:r>
            <a:r>
              <a:rPr lang="en-US" dirty="0"/>
              <a:t> exposes your system to a </a:t>
            </a:r>
            <a:r>
              <a:rPr lang="en-US" b="1" dirty="0"/>
              <a:t>threat</a:t>
            </a:r>
            <a:r>
              <a:rPr lang="en-US" dirty="0"/>
              <a:t>.</a:t>
            </a:r>
          </a:p>
          <a:p>
            <a:r>
              <a:rPr lang="en-US" dirty="0"/>
              <a:t>A </a:t>
            </a:r>
            <a:r>
              <a:rPr lang="en-US" b="1" dirty="0"/>
              <a:t>threat</a:t>
            </a:r>
            <a:r>
              <a:rPr lang="en-US" dirty="0"/>
              <a:t> is a malicious or negative event that takes advantage of a vulnerability.</a:t>
            </a:r>
          </a:p>
          <a:p>
            <a:r>
              <a:rPr lang="en-US" dirty="0"/>
              <a:t>Finally, the </a:t>
            </a:r>
            <a:r>
              <a:rPr lang="en-US" b="1" dirty="0"/>
              <a:t>risk</a:t>
            </a:r>
            <a:r>
              <a:rPr lang="en-US" dirty="0"/>
              <a:t> is the potential for loss and damage when the threat occurs.</a:t>
            </a:r>
          </a:p>
          <a:p>
            <a:endParaRPr lang="en-US" dirty="0"/>
          </a:p>
          <a:p>
            <a:pPr marL="0" indent="0" algn="ctr">
              <a:buNone/>
            </a:pPr>
            <a:r>
              <a:rPr lang="en-US" b="1" dirty="0"/>
              <a:t>RISK = VULNERABILITY X THREAT</a:t>
            </a:r>
          </a:p>
        </p:txBody>
      </p:sp>
      <p:sp>
        <p:nvSpPr>
          <p:cNvPr id="4" name="Footer Placeholder 3">
            <a:extLst>
              <a:ext uri="{FF2B5EF4-FFF2-40B4-BE49-F238E27FC236}">
                <a16:creationId xmlns:a16="http://schemas.microsoft.com/office/drawing/2014/main" id="{E9FA5E40-B1A7-B75F-2143-A6143C4C4B67}"/>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8D8B0FAF-4517-BFE7-BE7A-56E6EF8BA70A}"/>
              </a:ext>
            </a:extLst>
          </p:cNvPr>
          <p:cNvSpPr>
            <a:spLocks noGrp="1"/>
          </p:cNvSpPr>
          <p:nvPr>
            <p:ph type="sldNum" sz="quarter" idx="12"/>
          </p:nvPr>
        </p:nvSpPr>
        <p:spPr/>
        <p:txBody>
          <a:bodyPr/>
          <a:lstStyle/>
          <a:p>
            <a:fld id="{6F3130F4-3D63-469A-9E6E-700A8C26A698}" type="slidenum">
              <a:rPr lang="en-SG" smtClean="0"/>
              <a:t>19</a:t>
            </a:fld>
            <a:endParaRPr lang="en-SG"/>
          </a:p>
        </p:txBody>
      </p:sp>
    </p:spTree>
    <p:extLst>
      <p:ext uri="{BB962C8B-B14F-4D97-AF65-F5344CB8AC3E}">
        <p14:creationId xmlns:p14="http://schemas.microsoft.com/office/powerpoint/2010/main" val="1225265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FC304-7699-19B2-2E85-F8AEB8F3B8A5}"/>
              </a:ext>
            </a:extLst>
          </p:cNvPr>
          <p:cNvSpPr>
            <a:spLocks noGrp="1"/>
          </p:cNvSpPr>
          <p:nvPr>
            <p:ph type="title"/>
          </p:nvPr>
        </p:nvSpPr>
        <p:spPr>
          <a:xfrm>
            <a:off x="640080" y="1371600"/>
            <a:ext cx="3502152" cy="3591463"/>
          </a:xfrm>
        </p:spPr>
        <p:txBody>
          <a:bodyPr anchor="t">
            <a:normAutofit/>
          </a:bodyPr>
          <a:lstStyle/>
          <a:p>
            <a:r>
              <a:rPr lang="en-US" sz="4000"/>
              <a:t>Agenda Items</a:t>
            </a:r>
          </a:p>
        </p:txBody>
      </p:sp>
      <p:sp>
        <p:nvSpPr>
          <p:cNvPr id="3" name="Content Placeholder 2">
            <a:extLst>
              <a:ext uri="{FF2B5EF4-FFF2-40B4-BE49-F238E27FC236}">
                <a16:creationId xmlns:a16="http://schemas.microsoft.com/office/drawing/2014/main" id="{A6A4CB24-2B04-0B88-D55C-DC7EC59AF346}"/>
              </a:ext>
            </a:extLst>
          </p:cNvPr>
          <p:cNvSpPr>
            <a:spLocks noGrp="1"/>
          </p:cNvSpPr>
          <p:nvPr>
            <p:ph idx="1"/>
          </p:nvPr>
        </p:nvSpPr>
        <p:spPr>
          <a:xfrm>
            <a:off x="4931664" y="1371601"/>
            <a:ext cx="6620256" cy="4926318"/>
          </a:xfrm>
        </p:spPr>
        <p:txBody>
          <a:bodyPr>
            <a:normAutofit/>
          </a:bodyPr>
          <a:lstStyle/>
          <a:p>
            <a:r>
              <a:rPr lang="en-US"/>
              <a:t>Protecting Your Computer and Its Content</a:t>
            </a:r>
          </a:p>
          <a:p>
            <a:r>
              <a:rPr lang="en-US"/>
              <a:t>Securing Computer Networks and Handling Compromised Computers</a:t>
            </a:r>
          </a:p>
          <a:p>
            <a:r>
              <a:rPr lang="en-US"/>
              <a:t>Secure Communications</a:t>
            </a:r>
          </a:p>
          <a:p>
            <a:r>
              <a:rPr lang="en-US"/>
              <a:t>Information Security Best Practices</a:t>
            </a:r>
          </a:p>
          <a:p>
            <a:r>
              <a:rPr lang="en-US"/>
              <a:t>Privacy Guidelines</a:t>
            </a:r>
          </a:p>
          <a:p>
            <a:r>
              <a:rPr lang="en-US"/>
              <a:t>Safe Internet Usage</a:t>
            </a:r>
          </a:p>
        </p:txBody>
      </p:sp>
      <p:cxnSp>
        <p:nvCxnSpPr>
          <p:cNvPr id="10" name="Straight Connector 9">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002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Attacks</a:t>
            </a:r>
          </a:p>
        </p:txBody>
      </p:sp>
      <p:sp>
        <p:nvSpPr>
          <p:cNvPr id="5" name="Content Placeholder 4">
            <a:extLst>
              <a:ext uri="{FF2B5EF4-FFF2-40B4-BE49-F238E27FC236}">
                <a16:creationId xmlns:a16="http://schemas.microsoft.com/office/drawing/2014/main" id="{0916C02B-8B5A-9F7E-FB15-2E4C222D871B}"/>
              </a:ext>
            </a:extLst>
          </p:cNvPr>
          <p:cNvSpPr>
            <a:spLocks/>
          </p:cNvSpPr>
          <p:nvPr/>
        </p:nvSpPr>
        <p:spPr>
          <a:xfrm>
            <a:off x="6172200" y="1825625"/>
            <a:ext cx="5181600" cy="4351338"/>
          </a:xfrm>
          <a:prstGeom prst="rect">
            <a:avLst/>
          </a:prstGeom>
        </p:spPr>
        <p:txBody>
          <a:bodyPr>
            <a:normAutofit/>
          </a:bodyPr>
          <a:lstStyle/>
          <a:p>
            <a:endParaRPr lang="en-US"/>
          </a:p>
        </p:txBody>
      </p:sp>
      <p:sp>
        <p:nvSpPr>
          <p:cNvPr id="3" name="Content Placeholder 2"/>
          <p:cNvSpPr>
            <a:spLocks/>
          </p:cNvSpPr>
          <p:nvPr/>
        </p:nvSpPr>
        <p:spPr>
          <a:xfrm>
            <a:off x="1378169" y="2112579"/>
            <a:ext cx="4317134" cy="3625388"/>
          </a:xfrm>
          <a:prstGeom prst="rect">
            <a:avLst/>
          </a:prstGeom>
        </p:spPr>
        <p:txBody>
          <a:bodyPr>
            <a:normAutofit fontScale="92500" lnSpcReduction="10000"/>
          </a:bodyPr>
          <a:lstStyle/>
          <a:p>
            <a:pPr marL="285750" indent="-285750" defTabSz="758952">
              <a:spcAft>
                <a:spcPts val="600"/>
              </a:spcAft>
              <a:buFont typeface="Arial" panose="020B0604020202020204" pitchFamily="34" charset="0"/>
              <a:buChar char="•"/>
            </a:pPr>
            <a:r>
              <a:rPr lang="en-US" sz="1494" kern="1200" dirty="0">
                <a:solidFill>
                  <a:schemeClr val="tx1"/>
                </a:solidFill>
                <a:latin typeface="+mn-lt"/>
                <a:ea typeface="+mn-ea"/>
                <a:cs typeface="+mn-cs"/>
              </a:rPr>
              <a:t> </a:t>
            </a:r>
            <a:r>
              <a:rPr lang="en-US" dirty="0"/>
              <a:t>A</a:t>
            </a:r>
            <a:r>
              <a:rPr lang="en-US" kern="1200" dirty="0">
                <a:solidFill>
                  <a:schemeClr val="tx1"/>
                </a:solidFill>
                <a:latin typeface="+mn-lt"/>
                <a:ea typeface="+mn-ea"/>
                <a:cs typeface="+mn-cs"/>
              </a:rPr>
              <a:t>n attack is a technique used to exploit a vulnerability in any application or physical computer system without the authorization to do so. </a:t>
            </a:r>
          </a:p>
          <a:p>
            <a:pPr defTabSz="758952">
              <a:spcAft>
                <a:spcPts val="600"/>
              </a:spcAft>
            </a:pPr>
            <a:r>
              <a:rPr lang="en-US" kern="1200" dirty="0">
                <a:solidFill>
                  <a:srgbClr val="0070C0"/>
                </a:solidFill>
                <a:latin typeface="+mn-lt"/>
                <a:ea typeface="+mn-ea"/>
                <a:cs typeface="+mn-cs"/>
              </a:rPr>
              <a:t>Attacks on a computer system and network security include:</a:t>
            </a:r>
          </a:p>
          <a:p>
            <a:pPr defTabSz="758952">
              <a:spcAft>
                <a:spcPts val="600"/>
              </a:spcAft>
            </a:pPr>
            <a:r>
              <a:rPr lang="en-US" kern="1200" dirty="0">
                <a:solidFill>
                  <a:schemeClr val="tx1"/>
                </a:solidFill>
                <a:latin typeface="+mn-lt"/>
                <a:ea typeface="+mn-ea"/>
                <a:cs typeface="+mn-cs"/>
              </a:rPr>
              <a:t>  	• Physical security attacks.</a:t>
            </a:r>
          </a:p>
          <a:p>
            <a:pPr defTabSz="758952">
              <a:spcAft>
                <a:spcPts val="600"/>
              </a:spcAft>
            </a:pPr>
            <a:r>
              <a:rPr lang="en-US" kern="1200" dirty="0">
                <a:solidFill>
                  <a:schemeClr val="tx1"/>
                </a:solidFill>
                <a:latin typeface="+mn-lt"/>
                <a:ea typeface="+mn-ea"/>
                <a:cs typeface="+mn-cs"/>
              </a:rPr>
              <a:t>	• Software-based attacks.</a:t>
            </a:r>
          </a:p>
          <a:p>
            <a:pPr defTabSz="758952">
              <a:spcAft>
                <a:spcPts val="600"/>
              </a:spcAft>
            </a:pPr>
            <a:r>
              <a:rPr lang="en-US" kern="1200" dirty="0">
                <a:solidFill>
                  <a:schemeClr val="tx1"/>
                </a:solidFill>
                <a:latin typeface="+mn-lt"/>
                <a:ea typeface="+mn-ea"/>
                <a:cs typeface="+mn-cs"/>
              </a:rPr>
              <a:t>	• Social engineering attacks.</a:t>
            </a:r>
          </a:p>
          <a:p>
            <a:pPr defTabSz="758952">
              <a:spcAft>
                <a:spcPts val="600"/>
              </a:spcAft>
            </a:pPr>
            <a:r>
              <a:rPr lang="en-US" kern="1200" dirty="0">
                <a:solidFill>
                  <a:schemeClr val="tx1"/>
                </a:solidFill>
                <a:latin typeface="+mn-lt"/>
                <a:ea typeface="+mn-ea"/>
                <a:cs typeface="+mn-cs"/>
              </a:rPr>
              <a:t>	• Web application-based attacks.</a:t>
            </a:r>
          </a:p>
          <a:p>
            <a:pPr defTabSz="758952">
              <a:spcAft>
                <a:spcPts val="600"/>
              </a:spcAft>
            </a:pPr>
            <a:r>
              <a:rPr lang="en-US" kern="1200" dirty="0">
                <a:solidFill>
                  <a:schemeClr val="tx1"/>
                </a:solidFill>
                <a:latin typeface="+mn-lt"/>
                <a:ea typeface="+mn-ea"/>
                <a:cs typeface="+mn-cs"/>
              </a:rPr>
              <a:t>	• Network-based attacks, including wireless networks</a:t>
            </a:r>
            <a:endParaRPr lang="en-US" dirty="0"/>
          </a:p>
        </p:txBody>
      </p:sp>
      <p:pic>
        <p:nvPicPr>
          <p:cNvPr id="4" name="Picture 3"/>
          <p:cNvPicPr>
            <a:picLocks noChangeAspect="1"/>
          </p:cNvPicPr>
          <p:nvPr/>
        </p:nvPicPr>
        <p:blipFill>
          <a:blip r:embed="rId2"/>
          <a:stretch>
            <a:fillRect/>
          </a:stretch>
        </p:blipFill>
        <p:spPr>
          <a:xfrm>
            <a:off x="5548165" y="2421229"/>
            <a:ext cx="5289607" cy="3884156"/>
          </a:xfrm>
          <a:prstGeom prst="rect">
            <a:avLst/>
          </a:prstGeom>
        </p:spPr>
      </p:pic>
      <p:sp>
        <p:nvSpPr>
          <p:cNvPr id="6" name="Footer Placeholder 5">
            <a:extLst>
              <a:ext uri="{FF2B5EF4-FFF2-40B4-BE49-F238E27FC236}">
                <a16:creationId xmlns:a16="http://schemas.microsoft.com/office/drawing/2014/main" id="{BCA80ED6-7D31-222E-03EE-F728236AEDA4}"/>
              </a:ext>
            </a:extLst>
          </p:cNvPr>
          <p:cNvSpPr>
            <a:spLocks noGrp="1"/>
          </p:cNvSpPr>
          <p:nvPr>
            <p:ph type="ftr" sz="quarter" idx="11"/>
          </p:nvPr>
        </p:nvSpPr>
        <p:spPr/>
        <p:txBody>
          <a:bodyPr/>
          <a:lstStyle/>
          <a:p>
            <a:r>
              <a:rPr lang="en-SG"/>
              <a:t>Dr. Risala Tasin Khan</a:t>
            </a:r>
          </a:p>
        </p:txBody>
      </p:sp>
      <p:sp>
        <p:nvSpPr>
          <p:cNvPr id="7" name="Slide Number Placeholder 6">
            <a:extLst>
              <a:ext uri="{FF2B5EF4-FFF2-40B4-BE49-F238E27FC236}">
                <a16:creationId xmlns:a16="http://schemas.microsoft.com/office/drawing/2014/main" id="{91390A58-336B-D6D7-5CF6-1ABFF55C33AD}"/>
              </a:ext>
            </a:extLst>
          </p:cNvPr>
          <p:cNvSpPr>
            <a:spLocks noGrp="1"/>
          </p:cNvSpPr>
          <p:nvPr>
            <p:ph type="sldNum" sz="quarter" idx="12"/>
          </p:nvPr>
        </p:nvSpPr>
        <p:spPr/>
        <p:txBody>
          <a:bodyPr/>
          <a:lstStyle/>
          <a:p>
            <a:fld id="{6F3130F4-3D63-469A-9E6E-700A8C26A698}" type="slidenum">
              <a:rPr lang="en-SG" smtClean="0"/>
              <a:t>20</a:t>
            </a:fld>
            <a:endParaRPr lang="en-SG"/>
          </a:p>
        </p:txBody>
      </p:sp>
    </p:spTree>
    <p:extLst>
      <p:ext uri="{BB962C8B-B14F-4D97-AF65-F5344CB8AC3E}">
        <p14:creationId xmlns:p14="http://schemas.microsoft.com/office/powerpoint/2010/main" val="330349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998018"/>
            <a:ext cx="3981854" cy="2216513"/>
          </a:xfrm>
        </p:spPr>
        <p:txBody>
          <a:bodyPr vert="horz" lIns="91440" tIns="45720" rIns="91440" bIns="45720" rtlCol="0" anchor="ctr">
            <a:normAutofit/>
          </a:bodyPr>
          <a:lstStyle/>
          <a:p>
            <a:r>
              <a:rPr lang="en-US" kern="1200">
                <a:solidFill>
                  <a:schemeClr val="tx1"/>
                </a:solidFill>
                <a:latin typeface="+mj-lt"/>
                <a:ea typeface="+mj-ea"/>
                <a:cs typeface="+mj-cs"/>
              </a:rPr>
              <a:t>Security Controls</a:t>
            </a:r>
          </a:p>
        </p:txBody>
      </p:sp>
      <p:pic>
        <p:nvPicPr>
          <p:cNvPr id="4" name="Content Placeholder 3" descr="A close-up of a camera&#10;&#10;Description automatically generated"/>
          <p:cNvPicPr>
            <a:picLocks noGrp="1" noChangeAspect="1"/>
          </p:cNvPicPr>
          <p:nvPr>
            <p:ph idx="1"/>
          </p:nvPr>
        </p:nvPicPr>
        <p:blipFill>
          <a:blip r:embed="rId2"/>
          <a:stretch>
            <a:fillRect/>
          </a:stretch>
        </p:blipFill>
        <p:spPr>
          <a:xfrm>
            <a:off x="1474949" y="704504"/>
            <a:ext cx="9242101"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p:cNvSpPr>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In the realm of computer security, controls are the countermeasures that you need to put in place to avoid, mitigate, or counteract security risks due to threats or attacks. </a:t>
            </a:r>
          </a:p>
          <a:p>
            <a:pPr indent="-228600">
              <a:lnSpc>
                <a:spcPct val="90000"/>
              </a:lnSpc>
              <a:spcAft>
                <a:spcPts val="600"/>
              </a:spcAft>
              <a:buFont typeface="Arial" panose="020B0604020202020204" pitchFamily="34" charset="0"/>
              <a:buChar char="•"/>
            </a:pPr>
            <a:r>
              <a:rPr lang="en-US"/>
              <a:t>In other words, controls are solutions and activities that enable an organization to meet the objectives of an information security strategy. </a:t>
            </a:r>
          </a:p>
          <a:p>
            <a:pPr marL="400050" lvl="1" indent="-228600">
              <a:lnSpc>
                <a:spcPct val="90000"/>
              </a:lnSpc>
              <a:spcAft>
                <a:spcPts val="600"/>
              </a:spcAft>
              <a:buFont typeface="Arial" panose="020B0604020202020204" pitchFamily="34" charset="0"/>
              <a:buChar char="•"/>
            </a:pPr>
            <a:endParaRPr lang="en-US"/>
          </a:p>
        </p:txBody>
      </p:sp>
      <p:sp>
        <p:nvSpPr>
          <p:cNvPr id="5" name="Content Placeholder 4">
            <a:extLst>
              <a:ext uri="{FF2B5EF4-FFF2-40B4-BE49-F238E27FC236}">
                <a16:creationId xmlns:a16="http://schemas.microsoft.com/office/drawing/2014/main" id="{0AB6AEA8-5535-0779-E732-122CC3AEA8F9}"/>
              </a:ext>
            </a:extLst>
          </p:cNvPr>
          <p:cNvSpPr>
            <a:spLocks/>
          </p:cNvSpPr>
          <p:nvPr/>
        </p:nvSpPr>
        <p:spPr>
          <a:xfrm>
            <a:off x="8128856" y="1825625"/>
            <a:ext cx="3224943" cy="3956989"/>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3A4CE27C-E8FD-9C94-7B56-5649D34BFA56}"/>
              </a:ext>
            </a:extLst>
          </p:cNvPr>
          <p:cNvSpPr>
            <a:spLocks noGrp="1"/>
          </p:cNvSpPr>
          <p:nvPr>
            <p:ph type="ftr" sz="quarter" idx="11"/>
          </p:nvPr>
        </p:nvSpPr>
        <p:spPr/>
        <p:txBody>
          <a:bodyPr/>
          <a:lstStyle/>
          <a:p>
            <a:r>
              <a:rPr lang="en-SG"/>
              <a:t>Dr. Risala Tasin Khan</a:t>
            </a:r>
          </a:p>
        </p:txBody>
      </p:sp>
      <p:sp>
        <p:nvSpPr>
          <p:cNvPr id="7" name="Slide Number Placeholder 6">
            <a:extLst>
              <a:ext uri="{FF2B5EF4-FFF2-40B4-BE49-F238E27FC236}">
                <a16:creationId xmlns:a16="http://schemas.microsoft.com/office/drawing/2014/main" id="{B4667456-B25B-2DC0-D2DB-4F0AF2544811}"/>
              </a:ext>
            </a:extLst>
          </p:cNvPr>
          <p:cNvSpPr>
            <a:spLocks noGrp="1"/>
          </p:cNvSpPr>
          <p:nvPr>
            <p:ph type="sldNum" sz="quarter" idx="12"/>
          </p:nvPr>
        </p:nvSpPr>
        <p:spPr/>
        <p:txBody>
          <a:bodyPr/>
          <a:lstStyle/>
          <a:p>
            <a:fld id="{6F3130F4-3D63-469A-9E6E-700A8C26A698}" type="slidenum">
              <a:rPr lang="en-SG" smtClean="0"/>
              <a:t>21</a:t>
            </a:fld>
            <a:endParaRPr lang="en-SG"/>
          </a:p>
        </p:txBody>
      </p:sp>
    </p:spTree>
    <p:extLst>
      <p:ext uri="{BB962C8B-B14F-4D97-AF65-F5344CB8AC3E}">
        <p14:creationId xmlns:p14="http://schemas.microsoft.com/office/powerpoint/2010/main" val="2516294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643" y="256903"/>
            <a:ext cx="8596668" cy="1320800"/>
          </a:xfrm>
        </p:spPr>
        <p:txBody>
          <a:bodyPr/>
          <a:lstStyle/>
          <a:p>
            <a:r>
              <a:rPr lang="en-US" dirty="0"/>
              <a:t>Types of Security Controls</a:t>
            </a:r>
          </a:p>
        </p:txBody>
      </p:sp>
      <p:sp>
        <p:nvSpPr>
          <p:cNvPr id="3" name="Content Placeholder 2"/>
          <p:cNvSpPr>
            <a:spLocks noGrp="1"/>
          </p:cNvSpPr>
          <p:nvPr>
            <p:ph idx="1"/>
          </p:nvPr>
        </p:nvSpPr>
        <p:spPr>
          <a:xfrm>
            <a:off x="533643" y="1319349"/>
            <a:ext cx="8740359" cy="4722013"/>
          </a:xfrm>
        </p:spPr>
        <p:txBody>
          <a:bodyPr/>
          <a:lstStyle/>
          <a:p>
            <a:pPr marL="0" indent="0">
              <a:buNone/>
            </a:pPr>
            <a:r>
              <a:rPr lang="en-US" b="1" dirty="0"/>
              <a:t>Mainly 3 types</a:t>
            </a:r>
          </a:p>
          <a:p>
            <a:pPr marL="0" indent="0">
              <a:buNone/>
            </a:pPr>
            <a:endParaRPr lang="en-US" dirty="0"/>
          </a:p>
        </p:txBody>
      </p:sp>
      <p:graphicFrame>
        <p:nvGraphicFramePr>
          <p:cNvPr id="4" name="Table 3"/>
          <p:cNvGraphicFramePr>
            <a:graphicFrameLocks noGrp="1"/>
          </p:cNvGraphicFramePr>
          <p:nvPr/>
        </p:nvGraphicFramePr>
        <p:xfrm>
          <a:off x="653143" y="1815735"/>
          <a:ext cx="9091749" cy="3553099"/>
        </p:xfrm>
        <a:graphic>
          <a:graphicData uri="http://schemas.openxmlformats.org/drawingml/2006/table">
            <a:tbl>
              <a:tblPr firstRow="1" bandRow="1">
                <a:tableStyleId>{5C22544A-7EE6-4342-B048-85BDC9FD1C3A}</a:tableStyleId>
              </a:tblPr>
              <a:tblGrid>
                <a:gridCol w="3030583">
                  <a:extLst>
                    <a:ext uri="{9D8B030D-6E8A-4147-A177-3AD203B41FA5}">
                      <a16:colId xmlns:a16="http://schemas.microsoft.com/office/drawing/2014/main" val="20000"/>
                    </a:ext>
                  </a:extLst>
                </a:gridCol>
                <a:gridCol w="3030583">
                  <a:extLst>
                    <a:ext uri="{9D8B030D-6E8A-4147-A177-3AD203B41FA5}">
                      <a16:colId xmlns:a16="http://schemas.microsoft.com/office/drawing/2014/main" val="20001"/>
                    </a:ext>
                  </a:extLst>
                </a:gridCol>
                <a:gridCol w="3030583">
                  <a:extLst>
                    <a:ext uri="{9D8B030D-6E8A-4147-A177-3AD203B41FA5}">
                      <a16:colId xmlns:a16="http://schemas.microsoft.com/office/drawing/2014/main" val="20002"/>
                    </a:ext>
                  </a:extLst>
                </a:gridCol>
              </a:tblGrid>
              <a:tr h="444139">
                <a:tc>
                  <a:txBody>
                    <a:bodyPr/>
                    <a:lstStyle/>
                    <a:p>
                      <a:r>
                        <a:rPr lang="en-US" dirty="0"/>
                        <a:t>Prevention Controls</a:t>
                      </a:r>
                    </a:p>
                  </a:txBody>
                  <a:tcPr/>
                </a:tc>
                <a:tc>
                  <a:txBody>
                    <a:bodyPr/>
                    <a:lstStyle/>
                    <a:p>
                      <a:r>
                        <a:rPr lang="en-US" dirty="0"/>
                        <a:t>Detection</a:t>
                      </a:r>
                      <a:r>
                        <a:rPr lang="en-US" baseline="0" dirty="0"/>
                        <a:t> Controls </a:t>
                      </a:r>
                      <a:endParaRPr lang="en-US" dirty="0"/>
                    </a:p>
                  </a:txBody>
                  <a:tcPr/>
                </a:tc>
                <a:tc>
                  <a:txBody>
                    <a:bodyPr/>
                    <a:lstStyle/>
                    <a:p>
                      <a:r>
                        <a:rPr lang="en-US" dirty="0"/>
                        <a:t>Correction Controls</a:t>
                      </a:r>
                    </a:p>
                  </a:txBody>
                  <a:tcPr/>
                </a:tc>
                <a:extLst>
                  <a:ext uri="{0D108BD9-81ED-4DB2-BD59-A6C34878D82A}">
                    <a16:rowId xmlns:a16="http://schemas.microsoft.com/office/drawing/2014/main" val="10000"/>
                  </a:ext>
                </a:extLst>
              </a:tr>
              <a:tr h="1410789">
                <a:tc>
                  <a:txBody>
                    <a:bodyPr/>
                    <a:lstStyle/>
                    <a:p>
                      <a:pPr marL="285750" indent="-285750">
                        <a:buFont typeface="Arial" panose="020B0604020202020204" pitchFamily="34" charset="0"/>
                        <a:buChar char="•"/>
                      </a:pPr>
                      <a:r>
                        <a:rPr lang="en-US" dirty="0"/>
                        <a:t>These help to prevent a threat or attack from exposing a vulnerability in the computer system.</a:t>
                      </a:r>
                    </a:p>
                    <a:p>
                      <a:pPr marL="285750" indent="-285750">
                        <a:buFont typeface="Arial" panose="020B0604020202020204" pitchFamily="34" charset="0"/>
                        <a:buChar char="•"/>
                      </a:pPr>
                      <a:r>
                        <a:rPr lang="en-US" dirty="0"/>
                        <a:t> For example, a security lock on a building's access door is a prevention control.</a:t>
                      </a:r>
                    </a:p>
                  </a:txBody>
                  <a:tcPr/>
                </a:tc>
                <a:tc>
                  <a:txBody>
                    <a:bodyPr/>
                    <a:lstStyle/>
                    <a:p>
                      <a:pPr marL="285750" indent="-285750">
                        <a:buFont typeface="Arial" panose="020B0604020202020204" pitchFamily="34" charset="0"/>
                        <a:buChar char="•"/>
                      </a:pPr>
                      <a:r>
                        <a:rPr lang="en-US" dirty="0"/>
                        <a:t>These help to discover if a threat or vulnerability has entered into the</a:t>
                      </a:r>
                    </a:p>
                    <a:p>
                      <a:r>
                        <a:rPr lang="en-US" dirty="0"/>
                        <a:t>computer system. </a:t>
                      </a:r>
                    </a:p>
                    <a:p>
                      <a:pPr marL="285750" indent="-285750">
                        <a:buFont typeface="Arial" panose="020B0604020202020204" pitchFamily="34" charset="0"/>
                        <a:buChar char="•"/>
                      </a:pPr>
                      <a:r>
                        <a:rPr lang="en-US" dirty="0"/>
                        <a:t>For example, surveillance cameras that record everything that happens in and around a building are detection controls.</a:t>
                      </a:r>
                    </a:p>
                  </a:txBody>
                  <a:tcPr/>
                </a:tc>
                <a:tc>
                  <a:txBody>
                    <a:bodyPr/>
                    <a:lstStyle/>
                    <a:p>
                      <a:pPr marL="285750" indent="-285750">
                        <a:buFont typeface="Arial" panose="020B0604020202020204" pitchFamily="34" charset="0"/>
                        <a:buChar char="•"/>
                      </a:pPr>
                      <a:r>
                        <a:rPr lang="en-US" dirty="0"/>
                        <a:t>These help to mitigate the consequences of a threat or attack from adversely affecting the computer system.</a:t>
                      </a:r>
                    </a:p>
                    <a:p>
                      <a:pPr marL="285750" indent="-285750">
                        <a:buFont typeface="Arial" panose="020B0604020202020204" pitchFamily="34" charset="0"/>
                        <a:buChar char="•"/>
                      </a:pPr>
                      <a:r>
                        <a:rPr lang="en-US" dirty="0"/>
                        <a:t> For example, a security officer who responds to a silent alarm detecting an intrusion and who then stops the intruder is a correction control.</a:t>
                      </a:r>
                    </a:p>
                  </a:txBody>
                  <a:tcPr/>
                </a:tc>
                <a:extLst>
                  <a:ext uri="{0D108BD9-81ED-4DB2-BD59-A6C34878D82A}">
                    <a16:rowId xmlns:a16="http://schemas.microsoft.com/office/drawing/2014/main" val="10001"/>
                  </a:ext>
                </a:extLst>
              </a:tr>
            </a:tbl>
          </a:graphicData>
        </a:graphic>
      </p:graphicFrame>
      <p:sp>
        <p:nvSpPr>
          <p:cNvPr id="5" name="Footer Placeholder 4">
            <a:extLst>
              <a:ext uri="{FF2B5EF4-FFF2-40B4-BE49-F238E27FC236}">
                <a16:creationId xmlns:a16="http://schemas.microsoft.com/office/drawing/2014/main" id="{25DF53F6-5B78-2E1A-2646-79E71E7549ED}"/>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68281E53-15DE-04AE-0E0B-43EFED15FF1D}"/>
              </a:ext>
            </a:extLst>
          </p:cNvPr>
          <p:cNvSpPr>
            <a:spLocks noGrp="1"/>
          </p:cNvSpPr>
          <p:nvPr>
            <p:ph type="sldNum" sz="quarter" idx="12"/>
          </p:nvPr>
        </p:nvSpPr>
        <p:spPr/>
        <p:txBody>
          <a:bodyPr/>
          <a:lstStyle/>
          <a:p>
            <a:fld id="{6F3130F4-3D63-469A-9E6E-700A8C26A698}" type="slidenum">
              <a:rPr lang="en-SG" smtClean="0"/>
              <a:t>22</a:t>
            </a:fld>
            <a:endParaRPr lang="en-SG"/>
          </a:p>
        </p:txBody>
      </p:sp>
    </p:spTree>
    <p:extLst>
      <p:ext uri="{BB962C8B-B14F-4D97-AF65-F5344CB8AC3E}">
        <p14:creationId xmlns:p14="http://schemas.microsoft.com/office/powerpoint/2010/main" val="4052112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998018"/>
            <a:ext cx="3981854" cy="2216513"/>
          </a:xfrm>
        </p:spPr>
        <p:txBody>
          <a:bodyPr>
            <a:normAutofit/>
          </a:bodyPr>
          <a:lstStyle/>
          <a:p>
            <a:r>
              <a:rPr lang="en-US" dirty="0"/>
              <a:t>Non-Repudiation</a:t>
            </a:r>
          </a:p>
        </p:txBody>
      </p:sp>
      <p:pic>
        <p:nvPicPr>
          <p:cNvPr id="4" name="Picture 3"/>
          <p:cNvPicPr>
            <a:picLocks noChangeAspect="1"/>
          </p:cNvPicPr>
          <p:nvPr/>
        </p:nvPicPr>
        <p:blipFill>
          <a:blip r:embed="rId2"/>
          <a:stretch>
            <a:fillRect/>
          </a:stretch>
        </p:blipFill>
        <p:spPr>
          <a:xfrm>
            <a:off x="659914" y="756267"/>
            <a:ext cx="10872172" cy="2853946"/>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4970835" y="3998019"/>
            <a:ext cx="6382966" cy="2216512"/>
          </a:xfrm>
        </p:spPr>
        <p:txBody>
          <a:bodyPr>
            <a:normAutofit fontScale="92500"/>
          </a:bodyPr>
          <a:lstStyle/>
          <a:p>
            <a:r>
              <a:rPr lang="en-US" sz="2200" dirty="0"/>
              <a:t>Non-repudiation is the goal of ensuring that the party that sent a transmission or created data remains associated with that data and cannot deny sending or creating that data. </a:t>
            </a:r>
          </a:p>
          <a:p>
            <a:r>
              <a:rPr lang="en-US" sz="2200" dirty="0"/>
              <a:t>You should be able to independently verify the identity of a message sender, and the sender should be responsible for the message and its data.</a:t>
            </a:r>
          </a:p>
        </p:txBody>
      </p:sp>
      <p:sp>
        <p:nvSpPr>
          <p:cNvPr id="5" name="Footer Placeholder 4">
            <a:extLst>
              <a:ext uri="{FF2B5EF4-FFF2-40B4-BE49-F238E27FC236}">
                <a16:creationId xmlns:a16="http://schemas.microsoft.com/office/drawing/2014/main" id="{951F791A-01AC-9B76-A2FB-96FEDA9C4D5B}"/>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44C33315-1C08-D584-B5C3-01E7473FF8ED}"/>
              </a:ext>
            </a:extLst>
          </p:cNvPr>
          <p:cNvSpPr>
            <a:spLocks noGrp="1"/>
          </p:cNvSpPr>
          <p:nvPr>
            <p:ph type="sldNum" sz="quarter" idx="12"/>
          </p:nvPr>
        </p:nvSpPr>
        <p:spPr/>
        <p:txBody>
          <a:bodyPr/>
          <a:lstStyle/>
          <a:p>
            <a:fld id="{6F3130F4-3D63-469A-9E6E-700A8C26A698}" type="slidenum">
              <a:rPr lang="en-SG" smtClean="0"/>
              <a:t>23</a:t>
            </a:fld>
            <a:endParaRPr lang="en-SG"/>
          </a:p>
        </p:txBody>
      </p:sp>
    </p:spTree>
    <p:extLst>
      <p:ext uri="{BB962C8B-B14F-4D97-AF65-F5344CB8AC3E}">
        <p14:creationId xmlns:p14="http://schemas.microsoft.com/office/powerpoint/2010/main" val="1803408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998018"/>
            <a:ext cx="3981854" cy="2216513"/>
          </a:xfrm>
        </p:spPr>
        <p:txBody>
          <a:bodyPr>
            <a:normAutofit/>
          </a:bodyPr>
          <a:lstStyle/>
          <a:p>
            <a:r>
              <a:rPr lang="en-US" dirty="0"/>
              <a:t>Identification</a:t>
            </a:r>
          </a:p>
        </p:txBody>
      </p:sp>
      <p:pic>
        <p:nvPicPr>
          <p:cNvPr id="4" name="Picture 3"/>
          <p:cNvPicPr>
            <a:picLocks noChangeAspect="1"/>
          </p:cNvPicPr>
          <p:nvPr/>
        </p:nvPicPr>
        <p:blipFill>
          <a:blip r:embed="rId2"/>
          <a:stretch>
            <a:fillRect/>
          </a:stretch>
        </p:blipFill>
        <p:spPr>
          <a:xfrm>
            <a:off x="3222627" y="704504"/>
            <a:ext cx="5746745"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4970835" y="3998019"/>
            <a:ext cx="6382966" cy="2216512"/>
          </a:xfrm>
        </p:spPr>
        <p:txBody>
          <a:bodyPr>
            <a:normAutofit/>
          </a:bodyPr>
          <a:lstStyle/>
          <a:p>
            <a:r>
              <a:rPr lang="en-US" sz="2200" dirty="0"/>
              <a:t>In security terms, identification is the process by which a claim is made about the nature of a particular entity. </a:t>
            </a:r>
          </a:p>
          <a:p>
            <a:r>
              <a:rPr lang="en-US" sz="2200" dirty="0"/>
              <a:t>Identification is what you show when someone wants proof of who you are.</a:t>
            </a:r>
          </a:p>
          <a:p>
            <a:pPr marL="0" indent="0">
              <a:buNone/>
            </a:pPr>
            <a:endParaRPr lang="en-US" sz="2200" dirty="0"/>
          </a:p>
        </p:txBody>
      </p:sp>
      <p:sp>
        <p:nvSpPr>
          <p:cNvPr id="5" name="Footer Placeholder 4">
            <a:extLst>
              <a:ext uri="{FF2B5EF4-FFF2-40B4-BE49-F238E27FC236}">
                <a16:creationId xmlns:a16="http://schemas.microsoft.com/office/drawing/2014/main" id="{A61531D0-ABA7-F4E1-0236-CF5C5BF18D8A}"/>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49C419AE-2D4E-3E8C-3218-5B45A5B29334}"/>
              </a:ext>
            </a:extLst>
          </p:cNvPr>
          <p:cNvSpPr>
            <a:spLocks noGrp="1"/>
          </p:cNvSpPr>
          <p:nvPr>
            <p:ph type="sldNum" sz="quarter" idx="12"/>
          </p:nvPr>
        </p:nvSpPr>
        <p:spPr/>
        <p:txBody>
          <a:bodyPr/>
          <a:lstStyle/>
          <a:p>
            <a:fld id="{6F3130F4-3D63-469A-9E6E-700A8C26A698}" type="slidenum">
              <a:rPr lang="en-SG" smtClean="0"/>
              <a:t>24</a:t>
            </a:fld>
            <a:endParaRPr lang="en-SG"/>
          </a:p>
        </p:txBody>
      </p:sp>
    </p:spTree>
    <p:extLst>
      <p:ext uri="{BB962C8B-B14F-4D97-AF65-F5344CB8AC3E}">
        <p14:creationId xmlns:p14="http://schemas.microsoft.com/office/powerpoint/2010/main" val="4264156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998018"/>
            <a:ext cx="3981854" cy="2216513"/>
          </a:xfrm>
        </p:spPr>
        <p:txBody>
          <a:bodyPr>
            <a:normAutofit/>
          </a:bodyPr>
          <a:lstStyle/>
          <a:p>
            <a:r>
              <a:rPr lang="en-US" dirty="0"/>
              <a:t>Authentication</a:t>
            </a:r>
          </a:p>
        </p:txBody>
      </p:sp>
      <p:pic>
        <p:nvPicPr>
          <p:cNvPr id="4" name="Picture 3"/>
          <p:cNvPicPr>
            <a:picLocks noChangeAspect="1"/>
          </p:cNvPicPr>
          <p:nvPr/>
        </p:nvPicPr>
        <p:blipFill>
          <a:blip r:embed="rId2"/>
          <a:stretch>
            <a:fillRect/>
          </a:stretch>
        </p:blipFill>
        <p:spPr>
          <a:xfrm>
            <a:off x="1166882" y="704504"/>
            <a:ext cx="9858236"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4970835" y="3998019"/>
            <a:ext cx="6382966" cy="2216512"/>
          </a:xfrm>
        </p:spPr>
        <p:txBody>
          <a:bodyPr>
            <a:normAutofit fontScale="92500" lnSpcReduction="10000"/>
          </a:bodyPr>
          <a:lstStyle/>
          <a:p>
            <a:r>
              <a:rPr lang="en-US" sz="2000" dirty="0"/>
              <a:t>Authentication is the method of validating a particular entity's or individual's identity and unique credentials.</a:t>
            </a:r>
          </a:p>
          <a:p>
            <a:r>
              <a:rPr lang="en-US" sz="2000" dirty="0"/>
              <a:t> Authentication concentrates on identifying if a particular individual has the right credentials to enter a system or secure site.</a:t>
            </a:r>
          </a:p>
          <a:p>
            <a:r>
              <a:rPr lang="en-US" sz="2000" dirty="0"/>
              <a:t> Authentication credentials should be kept secret to keep unauthorized individuals from gaining access to confidential information.</a:t>
            </a:r>
          </a:p>
          <a:p>
            <a:pPr marL="0" indent="0">
              <a:buNone/>
            </a:pPr>
            <a:endParaRPr lang="en-US" sz="2000" dirty="0"/>
          </a:p>
          <a:p>
            <a:pPr marL="0" indent="0">
              <a:buNone/>
            </a:pPr>
            <a:endParaRPr lang="en-US" sz="2000" dirty="0"/>
          </a:p>
        </p:txBody>
      </p:sp>
      <p:sp>
        <p:nvSpPr>
          <p:cNvPr id="5" name="Footer Placeholder 4">
            <a:extLst>
              <a:ext uri="{FF2B5EF4-FFF2-40B4-BE49-F238E27FC236}">
                <a16:creationId xmlns:a16="http://schemas.microsoft.com/office/drawing/2014/main" id="{79EB5F90-9242-7EC4-3134-E893DBBBE254}"/>
              </a:ext>
            </a:extLst>
          </p:cNvPr>
          <p:cNvSpPr>
            <a:spLocks noGrp="1"/>
          </p:cNvSpPr>
          <p:nvPr>
            <p:ph type="ftr" sz="quarter" idx="11"/>
          </p:nvPr>
        </p:nvSpPr>
        <p:spPr/>
        <p:txBody>
          <a:bodyPr/>
          <a:lstStyle/>
          <a:p>
            <a:r>
              <a:rPr lang="en-SG"/>
              <a:t>Dr. Risala Tasin Khan</a:t>
            </a:r>
          </a:p>
        </p:txBody>
      </p:sp>
      <p:sp>
        <p:nvSpPr>
          <p:cNvPr id="6" name="Slide Number Placeholder 5">
            <a:extLst>
              <a:ext uri="{FF2B5EF4-FFF2-40B4-BE49-F238E27FC236}">
                <a16:creationId xmlns:a16="http://schemas.microsoft.com/office/drawing/2014/main" id="{25C79EED-904D-7912-4040-EB247B30B1AA}"/>
              </a:ext>
            </a:extLst>
          </p:cNvPr>
          <p:cNvSpPr>
            <a:spLocks noGrp="1"/>
          </p:cNvSpPr>
          <p:nvPr>
            <p:ph type="sldNum" sz="quarter" idx="12"/>
          </p:nvPr>
        </p:nvSpPr>
        <p:spPr/>
        <p:txBody>
          <a:bodyPr/>
          <a:lstStyle/>
          <a:p>
            <a:fld id="{6F3130F4-3D63-469A-9E6E-700A8C26A698}" type="slidenum">
              <a:rPr lang="en-SG" smtClean="0"/>
              <a:t>25</a:t>
            </a:fld>
            <a:endParaRPr lang="en-SG"/>
          </a:p>
        </p:txBody>
      </p:sp>
    </p:spTree>
    <p:extLst>
      <p:ext uri="{BB962C8B-B14F-4D97-AF65-F5344CB8AC3E}">
        <p14:creationId xmlns:p14="http://schemas.microsoft.com/office/powerpoint/2010/main" val="2021415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Authorization</a:t>
            </a:r>
          </a:p>
        </p:txBody>
      </p:sp>
      <p:sp>
        <p:nvSpPr>
          <p:cNvPr id="3" name="Content Placeholder 2"/>
          <p:cNvSpPr>
            <a:spLocks noGrp="1"/>
          </p:cNvSpPr>
          <p:nvPr>
            <p:ph idx="1"/>
          </p:nvPr>
        </p:nvSpPr>
        <p:spPr>
          <a:xfrm>
            <a:off x="838200" y="1825625"/>
            <a:ext cx="10515600" cy="4351338"/>
          </a:xfrm>
        </p:spPr>
        <p:txBody>
          <a:bodyPr>
            <a:normAutofit/>
          </a:bodyPr>
          <a:lstStyle/>
          <a:p>
            <a:r>
              <a:rPr lang="en-US" sz="2200" dirty="0"/>
              <a:t>In security terms, authorization is the process of determining what rights and privileges a particular entity has.</a:t>
            </a:r>
          </a:p>
          <a:p>
            <a:r>
              <a:rPr lang="en-US" sz="2200" dirty="0"/>
              <a:t> Authorization is equivalent to a security guard checking the guest list at an exclusive gathering, or checking for your ticket when you go to the movies.</a:t>
            </a:r>
          </a:p>
          <a:p>
            <a:r>
              <a:rPr lang="en-US" sz="2200" dirty="0"/>
              <a:t>After a user has been identified and authenticated, a system can then determine what rights and privileges that user should have to various resource:</a:t>
            </a:r>
          </a:p>
          <a:p>
            <a:pPr marL="0" indent="0">
              <a:buNone/>
            </a:pPr>
            <a:endParaRPr lang="en-US" sz="2200" dirty="0"/>
          </a:p>
          <a:p>
            <a:pPr lvl="1"/>
            <a:r>
              <a:rPr lang="en-US" sz="1800" dirty="0"/>
              <a:t>Access Control</a:t>
            </a:r>
          </a:p>
          <a:p>
            <a:pPr lvl="1"/>
            <a:r>
              <a:rPr lang="en-US" sz="1800" dirty="0"/>
              <a:t>Accounting and Auditing</a:t>
            </a:r>
          </a:p>
          <a:p>
            <a:pPr lvl="1"/>
            <a:r>
              <a:rPr lang="en-US" sz="1800" dirty="0"/>
              <a:t>Principle of Least Privilege</a:t>
            </a:r>
          </a:p>
          <a:p>
            <a:pPr lvl="1"/>
            <a:r>
              <a:rPr lang="en-US" sz="1800" dirty="0"/>
              <a:t>Privilege Management</a:t>
            </a:r>
          </a:p>
          <a:p>
            <a:pPr marL="0" indent="0">
              <a:buNone/>
            </a:pPr>
            <a:endParaRPr lang="en-US" sz="2200" dirty="0"/>
          </a:p>
          <a:p>
            <a:pPr marL="0" indent="0">
              <a:buNone/>
            </a:pPr>
            <a:endParaRPr lang="en-US" sz="2200" dirty="0"/>
          </a:p>
        </p:txBody>
      </p:sp>
      <p:sp>
        <p:nvSpPr>
          <p:cNvPr id="4" name="Footer Placeholder 3">
            <a:extLst>
              <a:ext uri="{FF2B5EF4-FFF2-40B4-BE49-F238E27FC236}">
                <a16:creationId xmlns:a16="http://schemas.microsoft.com/office/drawing/2014/main" id="{0FA414DD-89E9-D35E-3640-A0468F1966CA}"/>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A433D7AE-B228-CAA6-D701-8B522E1B91F9}"/>
              </a:ext>
            </a:extLst>
          </p:cNvPr>
          <p:cNvSpPr>
            <a:spLocks noGrp="1"/>
          </p:cNvSpPr>
          <p:nvPr>
            <p:ph type="sldNum" sz="quarter" idx="12"/>
          </p:nvPr>
        </p:nvSpPr>
        <p:spPr/>
        <p:txBody>
          <a:bodyPr/>
          <a:lstStyle/>
          <a:p>
            <a:fld id="{6F3130F4-3D63-469A-9E6E-700A8C26A698}" type="slidenum">
              <a:rPr lang="en-SG" smtClean="0"/>
              <a:t>26</a:t>
            </a:fld>
            <a:endParaRPr lang="en-SG"/>
          </a:p>
        </p:txBody>
      </p:sp>
    </p:spTree>
    <p:extLst>
      <p:ext uri="{BB962C8B-B14F-4D97-AF65-F5344CB8AC3E}">
        <p14:creationId xmlns:p14="http://schemas.microsoft.com/office/powerpoint/2010/main" val="1886367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8B723D47-61AD-EB8C-0F6B-D1A3E3C388FC}"/>
              </a:ext>
            </a:extLst>
          </p:cNvPr>
          <p:cNvSpPr>
            <a:spLocks noGrp="1"/>
          </p:cNvSpPr>
          <p:nvPr>
            <p:ph type="ctrTitle"/>
          </p:nvPr>
        </p:nvSpPr>
        <p:spPr>
          <a:xfrm>
            <a:off x="559219" y="1115844"/>
            <a:ext cx="7680960" cy="4631911"/>
          </a:xfrm>
        </p:spPr>
        <p:txBody>
          <a:bodyPr anchor="b">
            <a:normAutofit/>
          </a:bodyPr>
          <a:lstStyle/>
          <a:p>
            <a:r>
              <a:rPr lang="en-US" sz="6500"/>
              <a:t>Protecting Your Computer and Its Content</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458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1DF1-4DF3-FA44-3E84-2F6A2298AC9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A348B01-D4C9-02A5-4561-19F0DA09564A}"/>
              </a:ext>
            </a:extLst>
          </p:cNvPr>
          <p:cNvSpPr>
            <a:spLocks noGrp="1"/>
          </p:cNvSpPr>
          <p:nvPr>
            <p:ph idx="1"/>
          </p:nvPr>
        </p:nvSpPr>
        <p:spPr/>
        <p:txBody>
          <a:bodyPr>
            <a:normAutofit fontScale="55000" lnSpcReduction="20000"/>
          </a:bodyPr>
          <a:lstStyle/>
          <a:p>
            <a:pPr marL="0" indent="0">
              <a:buNone/>
            </a:pPr>
            <a:r>
              <a:rPr lang="en-US" sz="2900" dirty="0"/>
              <a:t>The first step in securing your digital assets is protecting your computer. </a:t>
            </a:r>
            <a:r>
              <a:rPr lang="en-US" sz="2900" b="0" i="0" dirty="0">
                <a:solidFill>
                  <a:srgbClr val="404040"/>
                </a:solidFill>
                <a:effectLst/>
                <a:latin typeface="Inter"/>
              </a:rPr>
              <a:t>Protecting your computer and its content is crucial in today’s digital age, where cyber threats are increasingly sophisticated. </a:t>
            </a:r>
            <a:endParaRPr lang="en-US" sz="2900" dirty="0"/>
          </a:p>
          <a:p>
            <a:r>
              <a:rPr lang="en-US" sz="3300" b="0" i="0" dirty="0">
                <a:solidFill>
                  <a:srgbClr val="404040"/>
                </a:solidFill>
                <a:effectLst/>
                <a:latin typeface="Inter"/>
              </a:rPr>
              <a:t>Below are key strategies and best practices to safeguard your computer and data:</a:t>
            </a:r>
          </a:p>
          <a:p>
            <a:pPr marL="0" indent="0">
              <a:buNone/>
            </a:pPr>
            <a:r>
              <a:rPr lang="en-US" dirty="0">
                <a:solidFill>
                  <a:srgbClr val="404040"/>
                </a:solidFill>
                <a:latin typeface="Inter"/>
              </a:rPr>
              <a:t>1.</a:t>
            </a:r>
            <a:r>
              <a:rPr lang="en-US" b="1" i="0" dirty="0">
                <a:solidFill>
                  <a:srgbClr val="404040"/>
                </a:solidFill>
                <a:effectLst/>
                <a:latin typeface="Inter"/>
              </a:rPr>
              <a:t> Use Strong Passwords and Multi-Factor Authentication (MFA)</a:t>
            </a:r>
          </a:p>
          <a:p>
            <a:pPr marL="0" indent="0">
              <a:buNone/>
            </a:pPr>
            <a:r>
              <a:rPr lang="en-US" dirty="0"/>
              <a:t>2. </a:t>
            </a:r>
            <a:r>
              <a:rPr lang="en-US" b="1" i="0" dirty="0">
                <a:solidFill>
                  <a:srgbClr val="404040"/>
                </a:solidFill>
                <a:effectLst/>
                <a:latin typeface="Inter"/>
              </a:rPr>
              <a:t>Keep Software and Systems Updated</a:t>
            </a:r>
          </a:p>
          <a:p>
            <a:pPr marL="0" indent="0">
              <a:buNone/>
            </a:pPr>
            <a:r>
              <a:rPr lang="en-US" dirty="0"/>
              <a:t>3. </a:t>
            </a:r>
            <a:r>
              <a:rPr lang="en-US" b="1" i="0" dirty="0">
                <a:solidFill>
                  <a:srgbClr val="404040"/>
                </a:solidFill>
                <a:effectLst/>
                <a:latin typeface="Inter"/>
              </a:rPr>
              <a:t> Install and Maintain Antivirus and Anti-Malware Software</a:t>
            </a:r>
          </a:p>
          <a:p>
            <a:pPr marL="0" indent="0">
              <a:buNone/>
            </a:pPr>
            <a:r>
              <a:rPr lang="en-US" dirty="0"/>
              <a:t>4. </a:t>
            </a:r>
            <a:r>
              <a:rPr lang="en-US" b="1" i="0" dirty="0">
                <a:solidFill>
                  <a:srgbClr val="404040"/>
                </a:solidFill>
                <a:effectLst/>
                <a:latin typeface="Inter"/>
              </a:rPr>
              <a:t>Secure Your Network</a:t>
            </a:r>
          </a:p>
          <a:p>
            <a:pPr marL="0" indent="0">
              <a:buNone/>
            </a:pPr>
            <a:r>
              <a:rPr lang="en-US" dirty="0"/>
              <a:t>5. </a:t>
            </a:r>
            <a:r>
              <a:rPr lang="en-US" b="1" i="0" dirty="0">
                <a:solidFill>
                  <a:srgbClr val="404040"/>
                </a:solidFill>
                <a:effectLst/>
                <a:latin typeface="Inter"/>
              </a:rPr>
              <a:t>Backup Your Data Regularly</a:t>
            </a:r>
          </a:p>
          <a:p>
            <a:pPr marL="0" indent="0">
              <a:buNone/>
            </a:pPr>
            <a:r>
              <a:rPr lang="en-US" dirty="0"/>
              <a:t>6. </a:t>
            </a:r>
            <a:r>
              <a:rPr lang="en-US" b="1" i="0" dirty="0">
                <a:solidFill>
                  <a:srgbClr val="404040"/>
                </a:solidFill>
                <a:effectLst/>
                <a:latin typeface="Inter"/>
              </a:rPr>
              <a:t> Be Cautious with Email and Online Activities</a:t>
            </a:r>
          </a:p>
          <a:p>
            <a:pPr marL="0" indent="0">
              <a:buNone/>
            </a:pPr>
            <a:r>
              <a:rPr lang="en-US" dirty="0"/>
              <a:t>7. </a:t>
            </a:r>
            <a:r>
              <a:rPr lang="en-US" b="1" i="0" dirty="0">
                <a:solidFill>
                  <a:srgbClr val="404040"/>
                </a:solidFill>
                <a:effectLst/>
                <a:latin typeface="Inter"/>
              </a:rPr>
              <a:t>Encrypt Sensitive Data</a:t>
            </a:r>
          </a:p>
          <a:p>
            <a:pPr marL="0" indent="0">
              <a:buNone/>
            </a:pPr>
            <a:r>
              <a:rPr lang="en-US" dirty="0"/>
              <a:t>8. </a:t>
            </a:r>
            <a:r>
              <a:rPr lang="en-US" b="1" i="0" dirty="0">
                <a:solidFill>
                  <a:srgbClr val="404040"/>
                </a:solidFill>
                <a:effectLst/>
                <a:latin typeface="Inter"/>
              </a:rPr>
              <a:t>Limit User Privileges</a:t>
            </a:r>
          </a:p>
          <a:p>
            <a:pPr marL="0" indent="0">
              <a:buNone/>
            </a:pPr>
            <a:r>
              <a:rPr lang="en-US" dirty="0"/>
              <a:t>9. </a:t>
            </a:r>
            <a:r>
              <a:rPr lang="en-US" b="1" i="0" dirty="0">
                <a:solidFill>
                  <a:srgbClr val="404040"/>
                </a:solidFill>
                <a:effectLst/>
                <a:latin typeface="Inter"/>
              </a:rPr>
              <a:t>Secure Physical Access</a:t>
            </a:r>
          </a:p>
          <a:p>
            <a:pPr marL="0" indent="0">
              <a:buNone/>
            </a:pPr>
            <a:r>
              <a:rPr lang="en-US" dirty="0"/>
              <a:t>10. </a:t>
            </a:r>
            <a:r>
              <a:rPr lang="en-US" b="1" i="0" dirty="0">
                <a:solidFill>
                  <a:srgbClr val="404040"/>
                </a:solidFill>
                <a:effectLst/>
                <a:latin typeface="Inter"/>
              </a:rPr>
              <a:t>Educate Yourself and Stay Informed</a:t>
            </a:r>
          </a:p>
          <a:p>
            <a:pPr marL="0" indent="0">
              <a:buNone/>
            </a:pPr>
            <a:r>
              <a:rPr lang="en-US" dirty="0"/>
              <a:t>11.</a:t>
            </a:r>
            <a:r>
              <a:rPr lang="en-US" b="1" i="0" dirty="0">
                <a:solidFill>
                  <a:srgbClr val="404040"/>
                </a:solidFill>
                <a:effectLst/>
                <a:latin typeface="Inter"/>
              </a:rPr>
              <a:t>  Use Secure Cloud Services</a:t>
            </a:r>
          </a:p>
          <a:p>
            <a:pPr marL="0" indent="0">
              <a:buNone/>
            </a:pPr>
            <a:r>
              <a:rPr lang="en-US" dirty="0"/>
              <a:t>12. </a:t>
            </a:r>
            <a:r>
              <a:rPr lang="en-US" b="1" i="0" dirty="0">
                <a:solidFill>
                  <a:srgbClr val="404040"/>
                </a:solidFill>
                <a:effectLst/>
                <a:latin typeface="Inter"/>
              </a:rPr>
              <a:t>Implement Data Loss Prevention (DLP)</a:t>
            </a:r>
          </a:p>
          <a:p>
            <a:pPr marL="0" indent="0">
              <a:buNone/>
            </a:pPr>
            <a:endParaRPr lang="en-US" dirty="0"/>
          </a:p>
          <a:p>
            <a:endParaRPr lang="en-US" dirty="0"/>
          </a:p>
        </p:txBody>
      </p:sp>
    </p:spTree>
    <p:extLst>
      <p:ext uri="{BB962C8B-B14F-4D97-AF65-F5344CB8AC3E}">
        <p14:creationId xmlns:p14="http://schemas.microsoft.com/office/powerpoint/2010/main" val="706528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a keyboard">
            <a:extLst>
              <a:ext uri="{FF2B5EF4-FFF2-40B4-BE49-F238E27FC236}">
                <a16:creationId xmlns:a16="http://schemas.microsoft.com/office/drawing/2014/main" id="{BE710D1B-08CF-4766-2F8E-8A29A0BD22A4}"/>
              </a:ext>
            </a:extLst>
          </p:cNvPr>
          <p:cNvPicPr>
            <a:picLocks noChangeAspect="1"/>
          </p:cNvPicPr>
          <p:nvPr/>
        </p:nvPicPr>
        <p:blipFill>
          <a:blip r:embed="rId2">
            <a:alphaModFix amt="50000"/>
          </a:blip>
          <a:srcRect b="13127"/>
          <a:stretch/>
        </p:blipFill>
        <p:spPr>
          <a:xfrm>
            <a:off x="20" y="1"/>
            <a:ext cx="12191980" cy="6857999"/>
          </a:xfrm>
          <a:prstGeom prst="rect">
            <a:avLst/>
          </a:prstGeom>
        </p:spPr>
      </p:pic>
      <p:sp>
        <p:nvSpPr>
          <p:cNvPr id="2" name="Title 1">
            <a:extLst>
              <a:ext uri="{FF2B5EF4-FFF2-40B4-BE49-F238E27FC236}">
                <a16:creationId xmlns:a16="http://schemas.microsoft.com/office/drawing/2014/main" id="{A8AB656C-5430-9201-A91C-4DACE89169F4}"/>
              </a:ext>
            </a:extLst>
          </p:cNvPr>
          <p:cNvSpPr>
            <a:spLocks noGrp="1"/>
          </p:cNvSpPr>
          <p:nvPr>
            <p:ph type="title" idx="4294967295"/>
          </p:nvPr>
        </p:nvSpPr>
        <p:spPr>
          <a:xfrm>
            <a:off x="1524000" y="1122362"/>
            <a:ext cx="9144000" cy="2900518"/>
          </a:xfrm>
        </p:spPr>
        <p:txBody>
          <a:bodyPr vert="horz" lIns="91440" tIns="45720" rIns="91440" bIns="45720" rtlCol="0" anchor="b">
            <a:normAutofit/>
          </a:bodyPr>
          <a:lstStyle/>
          <a:p>
            <a:pPr algn="ctr"/>
            <a:r>
              <a:rPr lang="en-US" sz="5100" b="1" i="0" dirty="0">
                <a:solidFill>
                  <a:srgbClr val="FFFFFF"/>
                </a:solidFill>
                <a:effectLst/>
              </a:rPr>
              <a:t>Use Strong Passwords and Multi-Factor Authentication (MFA)</a:t>
            </a:r>
            <a:br>
              <a:rPr lang="en-US" sz="5100" b="1" i="0" dirty="0">
                <a:solidFill>
                  <a:srgbClr val="FFFFFF"/>
                </a:solidFill>
                <a:effectLst/>
              </a:rPr>
            </a:br>
            <a:endParaRPr lang="en-US" sz="5100" dirty="0">
              <a:solidFill>
                <a:srgbClr val="FFFFFF"/>
              </a:solidFill>
            </a:endParaRPr>
          </a:p>
        </p:txBody>
      </p:sp>
    </p:spTree>
    <p:extLst>
      <p:ext uri="{BB962C8B-B14F-4D97-AF65-F5344CB8AC3E}">
        <p14:creationId xmlns:p14="http://schemas.microsoft.com/office/powerpoint/2010/main" val="41580509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descr="Green Lock In A 3D Electronic System">
            <a:extLst>
              <a:ext uri="{FF2B5EF4-FFF2-40B4-BE49-F238E27FC236}">
                <a16:creationId xmlns:a16="http://schemas.microsoft.com/office/drawing/2014/main" id="{29437392-DE0C-46AA-8040-32559686B08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01D799-6B44-9EBE-FAE5-DEA99F8B2D6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INFORMATION SECURITY BASICS</a:t>
            </a:r>
          </a:p>
        </p:txBody>
      </p:sp>
    </p:spTree>
    <p:extLst>
      <p:ext uri="{BB962C8B-B14F-4D97-AF65-F5344CB8AC3E}">
        <p14:creationId xmlns:p14="http://schemas.microsoft.com/office/powerpoint/2010/main" val="44404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2E9C-971D-17EC-5DEE-DB2EE2FFF5CD}"/>
              </a:ext>
            </a:extLst>
          </p:cNvPr>
          <p:cNvSpPr>
            <a:spLocks noGrp="1"/>
          </p:cNvSpPr>
          <p:nvPr>
            <p:ph type="title"/>
          </p:nvPr>
        </p:nvSpPr>
        <p:spPr/>
        <p:txBody>
          <a:bodyPr/>
          <a:lstStyle/>
          <a:p>
            <a:r>
              <a:rPr lang="en-US" dirty="0"/>
              <a:t>Precaution Steps</a:t>
            </a:r>
          </a:p>
        </p:txBody>
      </p:sp>
      <p:sp>
        <p:nvSpPr>
          <p:cNvPr id="3" name="Content Placeholder 2">
            <a:extLst>
              <a:ext uri="{FF2B5EF4-FFF2-40B4-BE49-F238E27FC236}">
                <a16:creationId xmlns:a16="http://schemas.microsoft.com/office/drawing/2014/main" id="{CED8AEC4-5F69-E08E-7B64-AC3366D688EB}"/>
              </a:ext>
            </a:extLst>
          </p:cNvPr>
          <p:cNvSpPr>
            <a:spLocks noGrp="1"/>
          </p:cNvSpPr>
          <p:nvPr>
            <p:ph idx="1"/>
          </p:nvPr>
        </p:nvSpPr>
        <p:spPr/>
        <p:txBody>
          <a:bodyPr/>
          <a:lstStyle/>
          <a:p>
            <a:pPr algn="l">
              <a:buFont typeface="Arial" panose="020B0604020202020204" pitchFamily="34" charset="0"/>
              <a:buChar char="•"/>
            </a:pPr>
            <a:r>
              <a:rPr lang="en-US" b="1" i="0" dirty="0">
                <a:solidFill>
                  <a:srgbClr val="404040"/>
                </a:solidFill>
                <a:effectLst/>
                <a:latin typeface="Inter"/>
              </a:rPr>
              <a:t>Strong Passwords</a:t>
            </a:r>
            <a:r>
              <a:rPr lang="en-US" b="0" i="0" dirty="0">
                <a:solidFill>
                  <a:srgbClr val="404040"/>
                </a:solidFill>
                <a:effectLst/>
                <a:latin typeface="Inter"/>
              </a:rPr>
              <a:t>: Create complex passwords that include a mix of uppercase and lowercase letters, numbers, and special characters. Avoid using easily guessable information like birthdays or common words.</a:t>
            </a:r>
          </a:p>
          <a:p>
            <a:pPr algn="l">
              <a:spcBef>
                <a:spcPts val="300"/>
              </a:spcBef>
              <a:buFont typeface="Arial" panose="020B0604020202020204" pitchFamily="34" charset="0"/>
              <a:buChar char="•"/>
            </a:pPr>
            <a:r>
              <a:rPr lang="en-US" b="1" i="0" dirty="0">
                <a:solidFill>
                  <a:srgbClr val="404040"/>
                </a:solidFill>
                <a:effectLst/>
                <a:latin typeface="Inter"/>
              </a:rPr>
              <a:t>Password Managers</a:t>
            </a:r>
            <a:r>
              <a:rPr lang="en-US" b="0" i="0" dirty="0">
                <a:solidFill>
                  <a:srgbClr val="404040"/>
                </a:solidFill>
                <a:effectLst/>
                <a:latin typeface="Inter"/>
              </a:rPr>
              <a:t>: Use a password manager to generate and store strong, unique passwords for each account.</a:t>
            </a:r>
          </a:p>
          <a:p>
            <a:pPr algn="l">
              <a:spcBef>
                <a:spcPts val="300"/>
              </a:spcBef>
              <a:buFont typeface="Arial" panose="020B0604020202020204" pitchFamily="34" charset="0"/>
              <a:buChar char="•"/>
            </a:pPr>
            <a:r>
              <a:rPr lang="en-US" b="1" i="0" dirty="0">
                <a:solidFill>
                  <a:srgbClr val="404040"/>
                </a:solidFill>
                <a:effectLst/>
                <a:latin typeface="Inter"/>
              </a:rPr>
              <a:t>Multi-Factor Authentication (MFA)</a:t>
            </a:r>
            <a:r>
              <a:rPr lang="en-US" b="0" i="0" dirty="0">
                <a:solidFill>
                  <a:srgbClr val="404040"/>
                </a:solidFill>
                <a:effectLst/>
                <a:latin typeface="Inter"/>
              </a:rPr>
              <a:t>: Enable MFA wherever possible. This adds an extra layer of security by requiring a second form of verification (e.g., a code sent to your phone) in addition to your password.</a:t>
            </a:r>
          </a:p>
          <a:p>
            <a:endParaRPr lang="en-US" dirty="0"/>
          </a:p>
        </p:txBody>
      </p:sp>
    </p:spTree>
    <p:extLst>
      <p:ext uri="{BB962C8B-B14F-4D97-AF65-F5344CB8AC3E}">
        <p14:creationId xmlns:p14="http://schemas.microsoft.com/office/powerpoint/2010/main" val="19880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3BD20-8295-D9C7-2F1C-515E471A737F}"/>
              </a:ext>
            </a:extLst>
          </p:cNvPr>
          <p:cNvSpPr>
            <a:spLocks noGrp="1"/>
          </p:cNvSpPr>
          <p:nvPr>
            <p:ph type="title"/>
          </p:nvPr>
        </p:nvSpPr>
        <p:spPr/>
        <p:txBody>
          <a:bodyPr/>
          <a:lstStyle/>
          <a:p>
            <a:r>
              <a:rPr lang="en-US" dirty="0"/>
              <a:t>Password Policy</a:t>
            </a:r>
          </a:p>
        </p:txBody>
      </p:sp>
      <p:sp>
        <p:nvSpPr>
          <p:cNvPr id="3" name="Content Placeholder 2">
            <a:extLst>
              <a:ext uri="{FF2B5EF4-FFF2-40B4-BE49-F238E27FC236}">
                <a16:creationId xmlns:a16="http://schemas.microsoft.com/office/drawing/2014/main" id="{B7C19870-4C26-6EF1-09D5-B6ADFE5136ED}"/>
              </a:ext>
            </a:extLst>
          </p:cNvPr>
          <p:cNvSpPr>
            <a:spLocks noGrp="1"/>
          </p:cNvSpPr>
          <p:nvPr>
            <p:ph idx="1"/>
          </p:nvPr>
        </p:nvSpPr>
        <p:spPr/>
        <p:txBody>
          <a:bodyPr>
            <a:normAutofit fontScale="70000" lnSpcReduction="20000"/>
          </a:bodyPr>
          <a:lstStyle/>
          <a:p>
            <a:pPr marL="0" indent="0">
              <a:buNone/>
            </a:pPr>
            <a:r>
              <a:rPr lang="en-US" dirty="0"/>
              <a:t>The password policy is an important policy to both users and administrators. </a:t>
            </a:r>
          </a:p>
          <a:p>
            <a:pPr marL="0" indent="0">
              <a:buNone/>
            </a:pPr>
            <a:r>
              <a:rPr lang="en-US" dirty="0"/>
              <a:t> The following outlines some of the considerations that should go into the password policy:</a:t>
            </a:r>
          </a:p>
          <a:p>
            <a:pPr marL="0" indent="0">
              <a:buNone/>
            </a:pPr>
            <a:r>
              <a:rPr lang="en-US" dirty="0"/>
              <a:t> ■ </a:t>
            </a:r>
            <a:r>
              <a:rPr lang="en-US" b="1" dirty="0">
                <a:solidFill>
                  <a:srgbClr val="00B0F0"/>
                </a:solidFill>
              </a:rPr>
              <a:t>Minimum password length:</a:t>
            </a:r>
          </a:p>
          <a:p>
            <a:pPr lvl="1"/>
            <a:r>
              <a:rPr lang="en-US" dirty="0"/>
              <a:t> The minimum password length specifies how many characters users must have in their passwords.</a:t>
            </a:r>
          </a:p>
          <a:p>
            <a:pPr lvl="1"/>
            <a:r>
              <a:rPr lang="en-US" dirty="0"/>
              <a:t> The typical minimum length used by businesses is eight characters.</a:t>
            </a:r>
          </a:p>
          <a:p>
            <a:pPr marL="0" indent="0">
              <a:buNone/>
            </a:pPr>
            <a:r>
              <a:rPr lang="en-US" dirty="0"/>
              <a:t> ■ </a:t>
            </a:r>
            <a:r>
              <a:rPr lang="en-US" b="1" dirty="0">
                <a:solidFill>
                  <a:srgbClr val="00B0F0"/>
                </a:solidFill>
              </a:rPr>
              <a:t>Password history</a:t>
            </a:r>
          </a:p>
          <a:p>
            <a:pPr lvl="1"/>
            <a:r>
              <a:rPr lang="en-US" dirty="0"/>
              <a:t> The password history setting specifies how many past passwords the system should keep track of.</a:t>
            </a:r>
          </a:p>
          <a:p>
            <a:pPr lvl="1"/>
            <a:r>
              <a:rPr lang="en-US" dirty="0"/>
              <a:t> The concept here is that users are not allowed to reuse a password in the password history.</a:t>
            </a:r>
          </a:p>
          <a:p>
            <a:pPr lvl="1"/>
            <a:r>
              <a:rPr lang="en-US" dirty="0"/>
              <a:t> Companies typically set the history to 12 or 24 passwords. </a:t>
            </a:r>
          </a:p>
          <a:p>
            <a:pPr marL="0" indent="0">
              <a:buNone/>
            </a:pPr>
            <a:r>
              <a:rPr lang="en-US" dirty="0"/>
              <a:t>■ </a:t>
            </a:r>
            <a:r>
              <a:rPr lang="en-US" b="1" dirty="0">
                <a:solidFill>
                  <a:srgbClr val="00B0F0"/>
                </a:solidFill>
              </a:rPr>
              <a:t>Maximum password age:</a:t>
            </a:r>
          </a:p>
          <a:p>
            <a:pPr lvl="1"/>
            <a:r>
              <a:rPr lang="en-US" dirty="0"/>
              <a:t> The maximum password age specifies how long an user is allowed to have a specific password.</a:t>
            </a:r>
          </a:p>
          <a:p>
            <a:pPr lvl="1"/>
            <a:r>
              <a:rPr lang="en-US" dirty="0"/>
              <a:t> This value is normally set anywhere from 30 to 60 days, at which time the user must change their password.</a:t>
            </a:r>
          </a:p>
        </p:txBody>
      </p:sp>
      <p:sp>
        <p:nvSpPr>
          <p:cNvPr id="4" name="Footer Placeholder 3">
            <a:extLst>
              <a:ext uri="{FF2B5EF4-FFF2-40B4-BE49-F238E27FC236}">
                <a16:creationId xmlns:a16="http://schemas.microsoft.com/office/drawing/2014/main" id="{FA3ECA6B-4D91-78AC-04E2-4AF6927377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A0799F-F878-5DF5-5B2C-A8D9E470401D}"/>
              </a:ext>
            </a:extLst>
          </p:cNvPr>
          <p:cNvSpPr>
            <a:spLocks noGrp="1"/>
          </p:cNvSpPr>
          <p:nvPr>
            <p:ph type="sldNum" sz="quarter" idx="12"/>
          </p:nvPr>
        </p:nvSpPr>
        <p:spPr/>
        <p:txBody>
          <a:bodyPr/>
          <a:lstStyle/>
          <a:p>
            <a:fld id="{8A0DDE92-2AEB-47FC-AA42-94967B1939D8}" type="slidenum">
              <a:rPr lang="en-US" smtClean="0"/>
              <a:t>31</a:t>
            </a:fld>
            <a:endParaRPr lang="en-US"/>
          </a:p>
        </p:txBody>
      </p:sp>
    </p:spTree>
    <p:extLst>
      <p:ext uri="{BB962C8B-B14F-4D97-AF65-F5344CB8AC3E}">
        <p14:creationId xmlns:p14="http://schemas.microsoft.com/office/powerpoint/2010/main" val="3132965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A0A5-BC0A-6346-9610-78D5DE1A23B9}"/>
              </a:ext>
            </a:extLst>
          </p:cNvPr>
          <p:cNvSpPr>
            <a:spLocks noGrp="1"/>
          </p:cNvSpPr>
          <p:nvPr>
            <p:ph type="title"/>
          </p:nvPr>
        </p:nvSpPr>
        <p:spPr/>
        <p:txBody>
          <a:bodyPr/>
          <a:lstStyle/>
          <a:p>
            <a:r>
              <a:rPr lang="en-US" dirty="0"/>
              <a:t>Password Policy (</a:t>
            </a:r>
            <a:r>
              <a:rPr lang="en-US" dirty="0" err="1"/>
              <a:t>Cont</a:t>
            </a:r>
            <a:r>
              <a:rPr lang="en-US" dirty="0"/>
              <a:t>…)</a:t>
            </a:r>
          </a:p>
        </p:txBody>
      </p:sp>
      <p:sp>
        <p:nvSpPr>
          <p:cNvPr id="3" name="Content Placeholder 2">
            <a:extLst>
              <a:ext uri="{FF2B5EF4-FFF2-40B4-BE49-F238E27FC236}">
                <a16:creationId xmlns:a16="http://schemas.microsoft.com/office/drawing/2014/main" id="{9CC93380-C787-91F1-AE8A-410907E1E994}"/>
              </a:ext>
            </a:extLst>
          </p:cNvPr>
          <p:cNvSpPr>
            <a:spLocks noGrp="1"/>
          </p:cNvSpPr>
          <p:nvPr>
            <p:ph idx="1"/>
          </p:nvPr>
        </p:nvSpPr>
        <p:spPr/>
        <p:txBody>
          <a:bodyPr>
            <a:normAutofit fontScale="92500" lnSpcReduction="10000"/>
          </a:bodyPr>
          <a:lstStyle/>
          <a:p>
            <a:pPr marL="0" indent="0">
              <a:buNone/>
            </a:pPr>
            <a:r>
              <a:rPr lang="en-US" dirty="0"/>
              <a:t> ■ </a:t>
            </a:r>
            <a:r>
              <a:rPr lang="en-US" b="1" dirty="0">
                <a:solidFill>
                  <a:srgbClr val="00B0F0"/>
                </a:solidFill>
              </a:rPr>
              <a:t>Minimum password age</a:t>
            </a:r>
          </a:p>
          <a:p>
            <a:pPr lvl="1"/>
            <a:r>
              <a:rPr lang="en-US" dirty="0"/>
              <a:t> The minimum password age is a minimum number of days that a user must have their password.</a:t>
            </a:r>
          </a:p>
          <a:p>
            <a:pPr lvl="1"/>
            <a:r>
              <a:rPr lang="en-US" dirty="0"/>
              <a:t> </a:t>
            </a:r>
            <a:r>
              <a:rPr lang="en-US" dirty="0">
                <a:solidFill>
                  <a:srgbClr val="FF0000"/>
                </a:solidFill>
              </a:rPr>
              <a:t>This setting prevents users from changing their password multiple times in order to get the desired password out of the history with the intent of reusing an old password.</a:t>
            </a:r>
          </a:p>
          <a:p>
            <a:pPr marL="0" indent="0">
              <a:buNone/>
            </a:pPr>
            <a:r>
              <a:rPr lang="en-US" dirty="0"/>
              <a:t> ■ </a:t>
            </a:r>
            <a:r>
              <a:rPr lang="en-US" b="1" dirty="0">
                <a:solidFill>
                  <a:srgbClr val="00B0F0"/>
                </a:solidFill>
              </a:rPr>
              <a:t>Password complexity:</a:t>
            </a:r>
          </a:p>
          <a:p>
            <a:pPr lvl="1"/>
            <a:r>
              <a:rPr lang="en-US" dirty="0"/>
              <a:t> The password complexity setting specifies whether you require complex passwords.</a:t>
            </a:r>
          </a:p>
          <a:p>
            <a:pPr lvl="1"/>
            <a:r>
              <a:rPr lang="en-US" dirty="0"/>
              <a:t> A complex password is one that has a mix of letters, numbers, and symbols and uses a mix of uppercase and lowercase characters. </a:t>
            </a:r>
          </a:p>
          <a:p>
            <a:pPr lvl="1"/>
            <a:r>
              <a:rPr lang="en-US" dirty="0"/>
              <a:t>It is highly recommended to have password complexity enabled within your environment.</a:t>
            </a:r>
          </a:p>
          <a:p>
            <a:endParaRPr lang="en-US" dirty="0"/>
          </a:p>
        </p:txBody>
      </p:sp>
      <p:sp>
        <p:nvSpPr>
          <p:cNvPr id="4" name="Footer Placeholder 3">
            <a:extLst>
              <a:ext uri="{FF2B5EF4-FFF2-40B4-BE49-F238E27FC236}">
                <a16:creationId xmlns:a16="http://schemas.microsoft.com/office/drawing/2014/main" id="{AC91C17D-36F2-9F58-5D04-FCFEB4FB04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890DD4-E1A8-2899-3AD0-7F50F687BD4A}"/>
              </a:ext>
            </a:extLst>
          </p:cNvPr>
          <p:cNvSpPr>
            <a:spLocks noGrp="1"/>
          </p:cNvSpPr>
          <p:nvPr>
            <p:ph type="sldNum" sz="quarter" idx="12"/>
          </p:nvPr>
        </p:nvSpPr>
        <p:spPr/>
        <p:txBody>
          <a:bodyPr/>
          <a:lstStyle/>
          <a:p>
            <a:fld id="{8A0DDE92-2AEB-47FC-AA42-94967B1939D8}" type="slidenum">
              <a:rPr lang="en-US" smtClean="0"/>
              <a:t>32</a:t>
            </a:fld>
            <a:endParaRPr lang="en-US"/>
          </a:p>
        </p:txBody>
      </p:sp>
    </p:spTree>
    <p:extLst>
      <p:ext uri="{BB962C8B-B14F-4D97-AF65-F5344CB8AC3E}">
        <p14:creationId xmlns:p14="http://schemas.microsoft.com/office/powerpoint/2010/main" val="1017054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lluminated server room panel">
            <a:extLst>
              <a:ext uri="{FF2B5EF4-FFF2-40B4-BE49-F238E27FC236}">
                <a16:creationId xmlns:a16="http://schemas.microsoft.com/office/drawing/2014/main" id="{2BC727F3-DA8C-364B-4ED5-C7769B45910A}"/>
              </a:ext>
            </a:extLst>
          </p:cNvPr>
          <p:cNvPicPr>
            <a:picLocks noChangeAspect="1"/>
          </p:cNvPicPr>
          <p:nvPr/>
        </p:nvPicPr>
        <p:blipFill>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44A97715-D017-8ABB-5EBF-7324E7D31A9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i="0" dirty="0">
                <a:solidFill>
                  <a:srgbClr val="FFFFFF"/>
                </a:solidFill>
                <a:effectLst/>
              </a:rPr>
              <a:t>Keep Software and Systems Updated</a:t>
            </a:r>
            <a:br>
              <a:rPr lang="en-US" sz="6000" b="1" i="0" dirty="0">
                <a:solidFill>
                  <a:srgbClr val="FFFFFF"/>
                </a:solidFill>
                <a:effectLst/>
              </a:rPr>
            </a:br>
            <a:endParaRPr lang="en-US" sz="6000" dirty="0">
              <a:solidFill>
                <a:srgbClr val="FFFFFF"/>
              </a:solidFill>
            </a:endParaRPr>
          </a:p>
        </p:txBody>
      </p:sp>
    </p:spTree>
    <p:extLst>
      <p:ext uri="{BB962C8B-B14F-4D97-AF65-F5344CB8AC3E}">
        <p14:creationId xmlns:p14="http://schemas.microsoft.com/office/powerpoint/2010/main" val="1374860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8AE8-E21B-12FC-4387-1EDEE427E9E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839E14D8-C09F-8B3B-6A62-F84C2A5EF182}"/>
              </a:ext>
            </a:extLst>
          </p:cNvPr>
          <p:cNvSpPr>
            <a:spLocks noGrp="1"/>
          </p:cNvSpPr>
          <p:nvPr>
            <p:ph idx="1"/>
          </p:nvPr>
        </p:nvSpPr>
        <p:spPr/>
        <p:txBody>
          <a:bodyPr>
            <a:normAutofit fontScale="92500" lnSpcReduction="10000"/>
          </a:bodyPr>
          <a:lstStyle/>
          <a:p>
            <a:r>
              <a:rPr lang="en-US" dirty="0"/>
              <a:t>Software updates or using licensed software is very important to prevent cyber attacks.</a:t>
            </a:r>
          </a:p>
          <a:p>
            <a:r>
              <a:rPr lang="en-US" dirty="0"/>
              <a:t>Not updating software regularly can have severe consequences for individuals, organizations, and entire networks.</a:t>
            </a:r>
          </a:p>
          <a:p>
            <a:r>
              <a:rPr lang="en-US" dirty="0"/>
              <a:t> Here are some key impacts:</a:t>
            </a:r>
          </a:p>
          <a:p>
            <a:pPr marL="457200" lvl="1" indent="0">
              <a:buNone/>
            </a:pPr>
            <a:r>
              <a:rPr lang="en-US" dirty="0"/>
              <a:t>1. Increased Security Vulnerabilities</a:t>
            </a:r>
          </a:p>
          <a:p>
            <a:pPr marL="457200" lvl="1" indent="0">
              <a:buNone/>
            </a:pPr>
            <a:r>
              <a:rPr lang="en-US" dirty="0"/>
              <a:t>2. Compliance and Legal Issues</a:t>
            </a:r>
          </a:p>
          <a:p>
            <a:pPr marL="457200" lvl="1" indent="0">
              <a:buNone/>
            </a:pPr>
            <a:r>
              <a:rPr lang="en-US" dirty="0"/>
              <a:t>3. Decreased System Performance and Reliability</a:t>
            </a:r>
          </a:p>
          <a:p>
            <a:pPr marL="457200" lvl="1" indent="0">
              <a:buNone/>
            </a:pPr>
            <a:r>
              <a:rPr lang="en-US" dirty="0"/>
              <a:t>4. Compatibility Issues</a:t>
            </a:r>
          </a:p>
          <a:p>
            <a:pPr marL="457200" lvl="1" indent="0">
              <a:buNone/>
            </a:pPr>
            <a:r>
              <a:rPr lang="en-US" dirty="0"/>
              <a:t>5. Data Loss and Corruption</a:t>
            </a:r>
          </a:p>
          <a:p>
            <a:pPr marL="457200" lvl="1" indent="0">
              <a:buNone/>
            </a:pPr>
            <a:r>
              <a:rPr lang="en-US" dirty="0"/>
              <a:t>6. Increased Maintenance Costs</a:t>
            </a:r>
          </a:p>
          <a:p>
            <a:pPr marL="457200" lvl="1" indent="0">
              <a:buNone/>
            </a:pPr>
            <a:r>
              <a:rPr lang="en-US" dirty="0"/>
              <a:t>7. Business Disruptions and Downtime</a:t>
            </a:r>
          </a:p>
        </p:txBody>
      </p:sp>
    </p:spTree>
    <p:extLst>
      <p:ext uri="{BB962C8B-B14F-4D97-AF65-F5344CB8AC3E}">
        <p14:creationId xmlns:p14="http://schemas.microsoft.com/office/powerpoint/2010/main" val="3899443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0C9C2B-547F-6CE6-C9A9-3EE07C6719B9}"/>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2472723E-2F57-E664-2269-234BD78CFE43}"/>
              </a:ext>
            </a:extLst>
          </p:cNvPr>
          <p:cNvSpPr>
            <a:spLocks noGrp="1"/>
          </p:cNvSpPr>
          <p:nvPr>
            <p:ph idx="1"/>
          </p:nvPr>
        </p:nvSpPr>
        <p:spPr/>
        <p:txBody>
          <a:bodyPr/>
          <a:lstStyle/>
          <a:p>
            <a:pPr algn="l">
              <a:buFont typeface="Arial" panose="020B0604020202020204" pitchFamily="34" charset="0"/>
              <a:buChar char="•"/>
            </a:pPr>
            <a:r>
              <a:rPr lang="en-US" b="1" i="0" dirty="0">
                <a:solidFill>
                  <a:srgbClr val="404040"/>
                </a:solidFill>
                <a:effectLst/>
                <a:latin typeface="Inter"/>
              </a:rPr>
              <a:t>Operating System Updates</a:t>
            </a:r>
            <a:r>
              <a:rPr lang="en-US" b="0" i="0" dirty="0">
                <a:solidFill>
                  <a:srgbClr val="404040"/>
                </a:solidFill>
                <a:effectLst/>
                <a:latin typeface="Inter"/>
              </a:rPr>
              <a:t>: Regularly update your operating system to patch vulnerabilities and protect against known exploits.</a:t>
            </a:r>
          </a:p>
          <a:p>
            <a:pPr algn="l">
              <a:spcBef>
                <a:spcPts val="300"/>
              </a:spcBef>
              <a:buFont typeface="Arial" panose="020B0604020202020204" pitchFamily="34" charset="0"/>
              <a:buChar char="•"/>
            </a:pPr>
            <a:r>
              <a:rPr lang="en-US" b="1" i="0" dirty="0">
                <a:solidFill>
                  <a:srgbClr val="404040"/>
                </a:solidFill>
                <a:effectLst/>
                <a:latin typeface="Inter"/>
              </a:rPr>
              <a:t>Software Updates</a:t>
            </a:r>
            <a:r>
              <a:rPr lang="en-US" b="0" i="0" dirty="0">
                <a:solidFill>
                  <a:srgbClr val="404040"/>
                </a:solidFill>
                <a:effectLst/>
                <a:latin typeface="Inter"/>
              </a:rPr>
              <a:t>: Keep all software, including browsers, antivirus programs, and applications, up to date to ensure you have the latest security patches.</a:t>
            </a:r>
          </a:p>
          <a:p>
            <a:pPr algn="l">
              <a:spcBef>
                <a:spcPts val="300"/>
              </a:spcBef>
              <a:buFont typeface="Arial" panose="020B0604020202020204" pitchFamily="34" charset="0"/>
              <a:buChar char="•"/>
            </a:pPr>
            <a:r>
              <a:rPr lang="en-US" b="1" i="0" dirty="0">
                <a:solidFill>
                  <a:srgbClr val="404040"/>
                </a:solidFill>
                <a:effectLst/>
                <a:latin typeface="Inter"/>
              </a:rPr>
              <a:t>Automatic Updates</a:t>
            </a:r>
            <a:r>
              <a:rPr lang="en-US" b="0" i="0" dirty="0">
                <a:solidFill>
                  <a:srgbClr val="404040"/>
                </a:solidFill>
                <a:effectLst/>
                <a:latin typeface="Inter"/>
              </a:rPr>
              <a:t>: Enable automatic updates to ensure you don’t miss critical security fixes.</a:t>
            </a:r>
          </a:p>
          <a:p>
            <a:endParaRPr lang="en-US" dirty="0"/>
          </a:p>
        </p:txBody>
      </p:sp>
    </p:spTree>
    <p:extLst>
      <p:ext uri="{BB962C8B-B14F-4D97-AF65-F5344CB8AC3E}">
        <p14:creationId xmlns:p14="http://schemas.microsoft.com/office/powerpoint/2010/main" val="1329119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Notebook security risk">
            <a:extLst>
              <a:ext uri="{FF2B5EF4-FFF2-40B4-BE49-F238E27FC236}">
                <a16:creationId xmlns:a16="http://schemas.microsoft.com/office/drawing/2014/main" id="{5FF8E9B1-FCEB-4A4A-A29A-8CB3FB2075F7}"/>
              </a:ext>
            </a:extLst>
          </p:cNvPr>
          <p:cNvPicPr>
            <a:picLocks noGrp="1" noChangeAspect="1"/>
          </p:cNvPicPr>
          <p:nvPr>
            <p:ph sz="half" idx="1"/>
          </p:nvPr>
        </p:nvPicPr>
        <p:blipFill>
          <a:blip r:embed="rId3"/>
          <a:srcRect l="12748" r="7318"/>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B4372B-123E-0E47-59F2-997BAA23B248}"/>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sz="3400" b="1"/>
              <a:t>Importance of Antivirus Software</a:t>
            </a:r>
          </a:p>
        </p:txBody>
      </p:sp>
      <p:sp>
        <p:nvSpPr>
          <p:cNvPr id="4" name="Content Placeholder 3">
            <a:extLst>
              <a:ext uri="{FF2B5EF4-FFF2-40B4-BE49-F238E27FC236}">
                <a16:creationId xmlns:a16="http://schemas.microsoft.com/office/drawing/2014/main" id="{09E6ECA4-659C-CEC5-1397-0BB3A5C002A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600" dirty="0"/>
              <a:t>Antivirus software is essential for detecting and eliminating malware threats. It provides real-time protection against viruses, spyware, and other malicious software that can compromise your data.</a:t>
            </a:r>
            <a:endParaRPr lang="en-US" sz="1600" b="1" dirty="0"/>
          </a:p>
          <a:p>
            <a:pPr marL="0" indent="0">
              <a:spcBef>
                <a:spcPts val="2500"/>
              </a:spcBef>
              <a:buNone/>
            </a:pPr>
            <a:r>
              <a:rPr lang="en-US" sz="1600" b="1" dirty="0"/>
              <a:t>Detecting Malware Threats</a:t>
            </a:r>
          </a:p>
          <a:p>
            <a:pPr marL="0" lvl="1" indent="0">
              <a:buNone/>
            </a:pPr>
            <a:r>
              <a:rPr lang="en-US" sz="1600" dirty="0"/>
              <a:t>Antivirus software is crucial for identifying and removing malware threats that can harm your system.</a:t>
            </a:r>
          </a:p>
          <a:p>
            <a:pPr marL="0" indent="0">
              <a:spcBef>
                <a:spcPts val="2500"/>
              </a:spcBef>
              <a:buNone/>
            </a:pPr>
            <a:r>
              <a:rPr lang="en-US" sz="1600" b="1" dirty="0"/>
              <a:t>Real-Time Protection</a:t>
            </a:r>
          </a:p>
          <a:p>
            <a:pPr marL="0" lvl="1" indent="0">
              <a:buNone/>
            </a:pPr>
            <a:r>
              <a:rPr lang="en-US" sz="1600" dirty="0"/>
              <a:t>It offers real-time protection against various types of malicious software, ensuring your data remains safe.</a:t>
            </a:r>
          </a:p>
          <a:p>
            <a:pPr marL="0" indent="0">
              <a:spcBef>
                <a:spcPts val="2500"/>
              </a:spcBef>
              <a:buNone/>
            </a:pPr>
            <a:r>
              <a:rPr lang="en-US" sz="1600" b="1" dirty="0"/>
              <a:t>Data Security</a:t>
            </a:r>
          </a:p>
          <a:p>
            <a:pPr marL="0" lvl="1" indent="0">
              <a:buNone/>
            </a:pPr>
            <a:r>
              <a:rPr lang="en-US" sz="1600" dirty="0"/>
              <a:t>Antivirus software helps secure your sensitive data from unauthorized access and potential threats.</a:t>
            </a:r>
          </a:p>
        </p:txBody>
      </p:sp>
    </p:spTree>
    <p:extLst>
      <p:ext uri="{BB962C8B-B14F-4D97-AF65-F5344CB8AC3E}">
        <p14:creationId xmlns:p14="http://schemas.microsoft.com/office/powerpoint/2010/main" val="3079115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ual image representing mosaic media interface and the digital software. A wall of screens curves away from view, shimmering with an assortment of random graphics, animations and simple icon images.">
            <a:extLst>
              <a:ext uri="{FF2B5EF4-FFF2-40B4-BE49-F238E27FC236}">
                <a16:creationId xmlns:a16="http://schemas.microsoft.com/office/drawing/2014/main" id="{5F1FB8CE-9D8A-49D9-8820-9579039F8F54}"/>
              </a:ext>
            </a:extLst>
          </p:cNvPr>
          <p:cNvPicPr>
            <a:picLocks noGrp="1" noChangeAspect="1"/>
          </p:cNvPicPr>
          <p:nvPr>
            <p:ph sz="half" idx="1"/>
          </p:nvPr>
        </p:nvPicPr>
        <p:blipFill>
          <a:blip r:embed="rId3"/>
          <a:srcRect l="20078" r="18117"/>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B207C89-8145-210C-31B3-012D5D45D284}"/>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sz="3400" b="1" dirty="0"/>
              <a:t>Importance of Regular Software Updates and Patches</a:t>
            </a:r>
          </a:p>
        </p:txBody>
      </p:sp>
      <p:sp>
        <p:nvSpPr>
          <p:cNvPr id="4" name="Content Placeholder 3">
            <a:extLst>
              <a:ext uri="{FF2B5EF4-FFF2-40B4-BE49-F238E27FC236}">
                <a16:creationId xmlns:a16="http://schemas.microsoft.com/office/drawing/2014/main" id="{52CA5961-DD00-AC7F-CE29-7736CF630FF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800" b="1" dirty="0"/>
              <a:t>Importance of Updates</a:t>
            </a:r>
          </a:p>
          <a:p>
            <a:pPr marL="0" lvl="1" indent="0">
              <a:buNone/>
            </a:pPr>
            <a:r>
              <a:rPr lang="en-US" sz="1800" dirty="0"/>
              <a:t>Regular software updates are essential for maintaining security and functionality, helping to fix known vulnerabilities.</a:t>
            </a:r>
          </a:p>
          <a:p>
            <a:pPr marL="0" indent="0">
              <a:spcBef>
                <a:spcPts val="2500"/>
              </a:spcBef>
              <a:buNone/>
            </a:pPr>
            <a:r>
              <a:rPr lang="en-US" sz="1800" b="1" dirty="0"/>
              <a:t>Patching Vulnerabilities</a:t>
            </a:r>
          </a:p>
          <a:p>
            <a:pPr marL="0" lvl="1" indent="0">
              <a:buNone/>
            </a:pPr>
            <a:r>
              <a:rPr lang="en-US" sz="1800" dirty="0"/>
              <a:t>Updates often include patches that address vulnerabilities, preventing exploitation by attackers and enhancing overall security.</a:t>
            </a:r>
          </a:p>
          <a:p>
            <a:pPr marL="0" indent="0">
              <a:spcBef>
                <a:spcPts val="2500"/>
              </a:spcBef>
              <a:buNone/>
            </a:pPr>
            <a:r>
              <a:rPr lang="en-US" sz="1800" b="1" dirty="0"/>
              <a:t>Risk Reduction</a:t>
            </a:r>
          </a:p>
          <a:p>
            <a:pPr marL="0" lvl="1" indent="0">
              <a:buNone/>
            </a:pPr>
            <a:r>
              <a:rPr lang="en-US" sz="1800" dirty="0"/>
              <a:t>Regular updates significantly reduce the risk of security breaches, protecting personal and organizational data.</a:t>
            </a:r>
          </a:p>
        </p:txBody>
      </p:sp>
    </p:spTree>
    <p:extLst>
      <p:ext uri="{BB962C8B-B14F-4D97-AF65-F5344CB8AC3E}">
        <p14:creationId xmlns:p14="http://schemas.microsoft.com/office/powerpoint/2010/main" val="4241643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2023781-FB31-635D-4C5D-289F499E1A62}"/>
              </a:ext>
            </a:extLst>
          </p:cNvPr>
          <p:cNvSpPr>
            <a:spLocks noGrp="1"/>
          </p:cNvSpPr>
          <p:nvPr>
            <p:ph type="title"/>
          </p:nvPr>
        </p:nvSpPr>
        <p:spPr>
          <a:xfrm>
            <a:off x="640080" y="914400"/>
            <a:ext cx="3412998" cy="1839433"/>
          </a:xfrm>
        </p:spPr>
        <p:txBody>
          <a:bodyPr>
            <a:normAutofit/>
          </a:bodyPr>
          <a:lstStyle/>
          <a:p>
            <a:r>
              <a:rPr lang="en-US" sz="3300"/>
              <a:t>Implementing Strong Passwords and Encryption</a:t>
            </a:r>
          </a:p>
        </p:txBody>
      </p:sp>
      <p:graphicFrame>
        <p:nvGraphicFramePr>
          <p:cNvPr id="4" name="Content Placeholder 4">
            <a:extLst>
              <a:ext uri="{FF2B5EF4-FFF2-40B4-BE49-F238E27FC236}">
                <a16:creationId xmlns:a16="http://schemas.microsoft.com/office/drawing/2014/main" id="{DB2FF118-043B-42F4-B6D5-223290F4F605}"/>
              </a:ext>
            </a:extLst>
          </p:cNvPr>
          <p:cNvGraphicFramePr>
            <a:graphicFrameLocks noGrp="1"/>
          </p:cNvGraphicFramePr>
          <p:nvPr>
            <p:ph idx="1"/>
            <p:extLst>
              <p:ext uri="{D42A27DB-BD31-4B8C-83A1-F6EECF244321}">
                <p14:modId xmlns:p14="http://schemas.microsoft.com/office/powerpoint/2010/main" val="338315325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62786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0A837837-E253-F987-A4F7-4461260DAF08}"/>
              </a:ext>
            </a:extLst>
          </p:cNvPr>
          <p:cNvSpPr>
            <a:spLocks noGrp="1"/>
          </p:cNvSpPr>
          <p:nvPr>
            <p:ph type="ctrTitle"/>
          </p:nvPr>
        </p:nvSpPr>
        <p:spPr>
          <a:xfrm>
            <a:off x="559219" y="1115844"/>
            <a:ext cx="7680960" cy="4631911"/>
          </a:xfrm>
        </p:spPr>
        <p:txBody>
          <a:bodyPr anchor="b">
            <a:normAutofit/>
          </a:bodyPr>
          <a:lstStyle/>
          <a:p>
            <a:r>
              <a:rPr lang="en-US" sz="6500"/>
              <a:t>Securing Computer Networks and Handling Compromised Computers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815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Computer &amp; Network Security</a:t>
            </a:r>
          </a:p>
        </p:txBody>
      </p:sp>
      <p:sp>
        <p:nvSpPr>
          <p:cNvPr id="3" name="Content Placeholder 2"/>
          <p:cNvSpPr>
            <a:spLocks noGrp="1"/>
          </p:cNvSpPr>
          <p:nvPr>
            <p:ph idx="1"/>
          </p:nvPr>
        </p:nvSpPr>
        <p:spPr>
          <a:xfrm>
            <a:off x="677334" y="1930400"/>
            <a:ext cx="10979828" cy="2911894"/>
          </a:xfrm>
        </p:spPr>
        <p:txBody>
          <a:bodyPr>
            <a:noAutofit/>
          </a:bodyPr>
          <a:lstStyle/>
          <a:p>
            <a:r>
              <a:rPr lang="en-US" sz="2000" b="1" dirty="0"/>
              <a:t>Information Security</a:t>
            </a:r>
            <a:r>
              <a:rPr lang="en-US" sz="2000" dirty="0"/>
              <a:t> refers to the protection of available information or information resources from </a:t>
            </a:r>
            <a:r>
              <a:rPr lang="en-US" sz="2000" b="1" dirty="0"/>
              <a:t>unauthorized access, attack, theft, or data damage</a:t>
            </a:r>
            <a:r>
              <a:rPr lang="en-US" sz="2000" dirty="0"/>
              <a:t>.</a:t>
            </a:r>
          </a:p>
          <a:p>
            <a:pPr lvl="1"/>
            <a:r>
              <a:rPr lang="en-US" sz="2000" dirty="0"/>
              <a:t> Responsible individuals and organizations must secure their confidential information. </a:t>
            </a:r>
          </a:p>
          <a:p>
            <a:r>
              <a:rPr lang="en-SG" sz="2000" b="1" dirty="0"/>
              <a:t>Computer security</a:t>
            </a:r>
            <a:r>
              <a:rPr lang="en-SG" sz="2000" dirty="0"/>
              <a:t> is  the protection of computer systems and information from harm, theft, and unauthorized use.</a:t>
            </a:r>
          </a:p>
          <a:p>
            <a:r>
              <a:rPr lang="en-US" sz="2000" b="1" dirty="0"/>
              <a:t>Network security </a:t>
            </a:r>
            <a:r>
              <a:rPr lang="en-US" sz="2000" dirty="0"/>
              <a:t>is the protection of the underlying networking infrastructure from unauthorized access, misuse, or theft</a:t>
            </a:r>
            <a:r>
              <a:rPr lang="en-US" sz="1400" i="0" dirty="0">
                <a:solidFill>
                  <a:srgbClr val="4D4C4C"/>
                </a:solidFill>
                <a:effectLst/>
                <a:highlight>
                  <a:srgbClr val="FFFFFF"/>
                </a:highlight>
                <a:latin typeface="CiscoSans"/>
              </a:rPr>
              <a:t>.</a:t>
            </a:r>
            <a:endParaRPr lang="en-US" sz="2000" dirty="0"/>
          </a:p>
        </p:txBody>
      </p:sp>
      <p:sp>
        <p:nvSpPr>
          <p:cNvPr id="4" name="Footer Placeholder 3">
            <a:extLst>
              <a:ext uri="{FF2B5EF4-FFF2-40B4-BE49-F238E27FC236}">
                <a16:creationId xmlns:a16="http://schemas.microsoft.com/office/drawing/2014/main" id="{A785CC30-6554-F2F8-3995-EDE978B7AC47}"/>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AD76B393-2C74-A3AA-1B5E-487C2ABC0717}"/>
              </a:ext>
            </a:extLst>
          </p:cNvPr>
          <p:cNvSpPr>
            <a:spLocks noGrp="1"/>
          </p:cNvSpPr>
          <p:nvPr>
            <p:ph type="sldNum" sz="quarter" idx="12"/>
          </p:nvPr>
        </p:nvSpPr>
        <p:spPr/>
        <p:txBody>
          <a:bodyPr/>
          <a:lstStyle/>
          <a:p>
            <a:fld id="{6F3130F4-3D63-469A-9E6E-700A8C26A698}" type="slidenum">
              <a:rPr lang="en-SG" smtClean="0"/>
              <a:t>4</a:t>
            </a:fld>
            <a:endParaRPr lang="en-SG"/>
          </a:p>
        </p:txBody>
      </p:sp>
    </p:spTree>
    <p:extLst>
      <p:ext uri="{BB962C8B-B14F-4D97-AF65-F5344CB8AC3E}">
        <p14:creationId xmlns:p14="http://schemas.microsoft.com/office/powerpoint/2010/main" val="2918583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7AD3-DA19-6A40-6811-703FFE191DE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59CCBEA-F432-1C49-E0A0-39721C2EC4C9}"/>
              </a:ext>
            </a:extLst>
          </p:cNvPr>
          <p:cNvSpPr>
            <a:spLocks noGrp="1"/>
          </p:cNvSpPr>
          <p:nvPr>
            <p:ph idx="1"/>
          </p:nvPr>
        </p:nvSpPr>
        <p:spPr/>
        <p:txBody>
          <a:bodyPr/>
          <a:lstStyle/>
          <a:p>
            <a:r>
              <a:rPr lang="en-US" dirty="0"/>
              <a:t>After securing individual devices, it's crucial to protect the entire network.</a:t>
            </a:r>
          </a:p>
          <a:p>
            <a:r>
              <a:rPr lang="en-US" dirty="0"/>
              <a:t> This includes implementing strong network security measures and knowing how to respond to compromised systems.</a:t>
            </a:r>
          </a:p>
          <a:p>
            <a:endParaRPr lang="en-US" dirty="0"/>
          </a:p>
        </p:txBody>
      </p:sp>
    </p:spTree>
    <p:extLst>
      <p:ext uri="{BB962C8B-B14F-4D97-AF65-F5344CB8AC3E}">
        <p14:creationId xmlns:p14="http://schemas.microsoft.com/office/powerpoint/2010/main" val="1551137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ransparent padlock">
            <a:extLst>
              <a:ext uri="{FF2B5EF4-FFF2-40B4-BE49-F238E27FC236}">
                <a16:creationId xmlns:a16="http://schemas.microsoft.com/office/drawing/2014/main" id="{AD190A82-87E4-4846-AB6B-D98F21F68F3C}"/>
              </a:ext>
            </a:extLst>
          </p:cNvPr>
          <p:cNvPicPr>
            <a:picLocks noGrp="1" noChangeAspect="1"/>
          </p:cNvPicPr>
          <p:nvPr>
            <p:ph sz="half" idx="1"/>
          </p:nvPr>
        </p:nvPicPr>
        <p:blipFill>
          <a:blip r:embed="rId3"/>
          <a:srcRect r="18548" b="-1"/>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868611-6FDE-E549-2EBC-2CB49241656A}"/>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2500" b="1"/>
              <a:t>Network Security Measures (Firewalls, VPNs)</a:t>
            </a:r>
          </a:p>
        </p:txBody>
      </p:sp>
      <p:sp>
        <p:nvSpPr>
          <p:cNvPr id="4" name="Content Placeholder 3">
            <a:extLst>
              <a:ext uri="{FF2B5EF4-FFF2-40B4-BE49-F238E27FC236}">
                <a16:creationId xmlns:a16="http://schemas.microsoft.com/office/drawing/2014/main" id="{216B6034-8210-94EF-A4F0-A030C7757B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1800" b="1" dirty="0"/>
              <a:t>Importance of Firewalls</a:t>
            </a:r>
          </a:p>
          <a:p>
            <a:pPr marL="0" lvl="1" indent="0">
              <a:buNone/>
            </a:pPr>
            <a:r>
              <a:rPr lang="en-US" sz="1800" dirty="0"/>
              <a:t>Firewalls are critical for monitoring and controlling network traffic. They help prevent unauthorized access to your networks.</a:t>
            </a:r>
          </a:p>
          <a:p>
            <a:pPr marL="0" indent="0">
              <a:spcBef>
                <a:spcPts val="2500"/>
              </a:spcBef>
              <a:buNone/>
            </a:pPr>
            <a:r>
              <a:rPr lang="en-US" sz="1800" b="1" dirty="0"/>
              <a:t>Role of VPNs</a:t>
            </a:r>
          </a:p>
          <a:p>
            <a:pPr marL="0" lvl="1" indent="0">
              <a:buNone/>
            </a:pPr>
            <a:r>
              <a:rPr lang="en-US" sz="1800" dirty="0"/>
              <a:t>VPNs encrypt internet connections, ensuring privacy and security while browsing online. They are vital for protecting sensitive information.</a:t>
            </a:r>
          </a:p>
        </p:txBody>
      </p:sp>
    </p:spTree>
    <p:extLst>
      <p:ext uri="{BB962C8B-B14F-4D97-AF65-F5344CB8AC3E}">
        <p14:creationId xmlns:p14="http://schemas.microsoft.com/office/powerpoint/2010/main" val="109826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Online internet Shopping with wallet icon">
            <a:extLst>
              <a:ext uri="{FF2B5EF4-FFF2-40B4-BE49-F238E27FC236}">
                <a16:creationId xmlns:a16="http://schemas.microsoft.com/office/drawing/2014/main" id="{9EF65315-36A0-4786-9A15-F84846706D2F}"/>
              </a:ext>
            </a:extLst>
          </p:cNvPr>
          <p:cNvPicPr>
            <a:picLocks noGrp="1" noChangeAspect="1"/>
          </p:cNvPicPr>
          <p:nvPr>
            <p:ph sz="half" idx="1"/>
          </p:nvPr>
        </p:nvPicPr>
        <p:blipFill>
          <a:blip r:embed="rId3"/>
          <a:srcRect l="26844" r="26750"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0CB7831-CEE1-6EEF-C146-9DBC1004C381}"/>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400" b="1"/>
              <a:t>Identifying Signs of a Compromised Computer</a:t>
            </a:r>
          </a:p>
        </p:txBody>
      </p:sp>
      <p:sp>
        <p:nvSpPr>
          <p:cNvPr id="4" name="Content Placeholder 3">
            <a:extLst>
              <a:ext uri="{FF2B5EF4-FFF2-40B4-BE49-F238E27FC236}">
                <a16:creationId xmlns:a16="http://schemas.microsoft.com/office/drawing/2014/main" id="{B701AE64-2124-ECF1-DBA4-6C4B39CE941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lnSpcReduction="10000"/>
          </a:bodyPr>
          <a:lstStyle/>
          <a:p>
            <a:pPr marL="0" indent="0">
              <a:spcBef>
                <a:spcPts val="2500"/>
              </a:spcBef>
              <a:buNone/>
            </a:pPr>
            <a:r>
              <a:rPr lang="en-US" sz="1800" b="1" dirty="0"/>
              <a:t>Unusual Performance Issues</a:t>
            </a:r>
          </a:p>
          <a:p>
            <a:pPr marL="0" lvl="1" indent="0">
              <a:buNone/>
            </a:pPr>
            <a:r>
              <a:rPr lang="en-US" sz="1800" dirty="0"/>
              <a:t>A compromised computer may exhibit slow performance, which can hinder productivity and indicate potential security threats. Sometimes programs take longer to load, or the system crashes frequently.</a:t>
            </a:r>
          </a:p>
          <a:p>
            <a:pPr marL="0" indent="0">
              <a:spcBef>
                <a:spcPts val="2500"/>
              </a:spcBef>
              <a:buNone/>
            </a:pPr>
            <a:r>
              <a:rPr lang="en-US" sz="1800" b="1" dirty="0"/>
              <a:t>Unexpected Pop-Ups</a:t>
            </a:r>
          </a:p>
          <a:p>
            <a:pPr marL="0" lvl="1" indent="0">
              <a:buNone/>
            </a:pPr>
            <a:r>
              <a:rPr lang="en-US" sz="1800" dirty="0"/>
              <a:t>Random ads or security warnings appear, especially if they urge you to take immediate action</a:t>
            </a:r>
            <a:r>
              <a:rPr lang="en-US" sz="1800" dirty="0">
                <a:solidFill>
                  <a:srgbClr val="FF0000"/>
                </a:solidFill>
              </a:rPr>
              <a:t>. Frequent unexpected pop-ups can be a sign of adware or malware infections that compromise computer security.</a:t>
            </a:r>
          </a:p>
          <a:p>
            <a:pPr marL="0" indent="0">
              <a:spcBef>
                <a:spcPts val="2500"/>
              </a:spcBef>
              <a:buNone/>
            </a:pPr>
            <a:r>
              <a:rPr lang="en-US" sz="1800" b="1" dirty="0"/>
              <a:t>Unauthorized Access Attempts</a:t>
            </a:r>
          </a:p>
          <a:p>
            <a:pPr marL="0" lvl="1" indent="0">
              <a:buNone/>
            </a:pPr>
            <a:r>
              <a:rPr lang="en-US" sz="1800" dirty="0"/>
              <a:t>Apps launch or close without user input. </a:t>
            </a:r>
            <a:r>
              <a:rPr lang="en-US" sz="1800" dirty="0">
                <a:solidFill>
                  <a:srgbClr val="FF0000"/>
                </a:solidFill>
              </a:rPr>
              <a:t>Unauthorized access attempts can signal a security breach, prompting users to take immediate action to secure their systems</a:t>
            </a:r>
            <a:r>
              <a:rPr lang="en-US" sz="1800" dirty="0"/>
              <a:t>.</a:t>
            </a:r>
          </a:p>
        </p:txBody>
      </p:sp>
    </p:spTree>
    <p:extLst>
      <p:ext uri="{BB962C8B-B14F-4D97-AF65-F5344CB8AC3E}">
        <p14:creationId xmlns:p14="http://schemas.microsoft.com/office/powerpoint/2010/main" val="95794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Digital concept which shows network security optimization and internet technology  ">
            <a:extLst>
              <a:ext uri="{FF2B5EF4-FFF2-40B4-BE49-F238E27FC236}">
                <a16:creationId xmlns:a16="http://schemas.microsoft.com/office/drawing/2014/main" id="{4DCEA551-55B4-4D4C-B313-B21008EF5027}"/>
              </a:ext>
            </a:extLst>
          </p:cNvPr>
          <p:cNvPicPr>
            <a:picLocks noGrp="1" noChangeAspect="1"/>
          </p:cNvPicPr>
          <p:nvPr>
            <p:ph sz="half" idx="1"/>
          </p:nvPr>
        </p:nvPicPr>
        <p:blipFill>
          <a:blip r:embed="rId3"/>
          <a:srcRect l="8471" r="29656"/>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A93E8E-46AD-A8A9-24D5-4594BE45CF65}"/>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400" b="1"/>
              <a:t>Steps to Take After a Security Breach</a:t>
            </a:r>
          </a:p>
        </p:txBody>
      </p:sp>
      <p:sp>
        <p:nvSpPr>
          <p:cNvPr id="4" name="Content Placeholder 3">
            <a:extLst>
              <a:ext uri="{FF2B5EF4-FFF2-40B4-BE49-F238E27FC236}">
                <a16:creationId xmlns:a16="http://schemas.microsoft.com/office/drawing/2014/main" id="{0F2F0EF0-A979-0481-E039-3FE180CAB0F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800" b="1" dirty="0"/>
              <a:t>Immediate Disconnection</a:t>
            </a:r>
          </a:p>
          <a:p>
            <a:pPr marL="0" lvl="1" indent="0">
              <a:buNone/>
            </a:pPr>
            <a:r>
              <a:rPr lang="en-US" sz="1800" dirty="0"/>
              <a:t>Disconnect the compromised device from the internet immediately to prevent further unauthorized access.</a:t>
            </a:r>
          </a:p>
          <a:p>
            <a:pPr marL="0" indent="0">
              <a:spcBef>
                <a:spcPts val="2500"/>
              </a:spcBef>
              <a:buNone/>
            </a:pPr>
            <a:r>
              <a:rPr lang="en-US" sz="1800" b="1" dirty="0"/>
              <a:t>Change Passwords</a:t>
            </a:r>
          </a:p>
          <a:p>
            <a:pPr marL="0" lvl="1" indent="0">
              <a:buNone/>
            </a:pPr>
            <a:r>
              <a:rPr lang="en-US" sz="1800" dirty="0"/>
              <a:t>Change all passwords associated with the compromised accounts to secure sensitive information from unauthorized access.</a:t>
            </a:r>
          </a:p>
          <a:p>
            <a:pPr marL="0" indent="0">
              <a:spcBef>
                <a:spcPts val="2500"/>
              </a:spcBef>
              <a:buNone/>
            </a:pPr>
            <a:r>
              <a:rPr lang="en-US" sz="1800" b="1" dirty="0"/>
              <a:t>Malware Scan</a:t>
            </a:r>
          </a:p>
          <a:p>
            <a:pPr marL="0" lvl="1" indent="0">
              <a:buNone/>
            </a:pPr>
            <a:r>
              <a:rPr lang="en-US" sz="1800" dirty="0"/>
              <a:t>Conduct a thorough scan for malware to identify and remove any malicious software that could cause further damage.</a:t>
            </a:r>
          </a:p>
        </p:txBody>
      </p:sp>
    </p:spTree>
    <p:extLst>
      <p:ext uri="{BB962C8B-B14F-4D97-AF65-F5344CB8AC3E}">
        <p14:creationId xmlns:p14="http://schemas.microsoft.com/office/powerpoint/2010/main" val="3522253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85DB2E4-55FE-4189-A6B6-F3E00E96273E}"/>
              </a:ext>
            </a:extLst>
          </p:cNvPr>
          <p:cNvSpPr>
            <a:spLocks noGrp="1"/>
          </p:cNvSpPr>
          <p:nvPr>
            <p:ph type="ctrTitle"/>
          </p:nvPr>
        </p:nvSpPr>
        <p:spPr>
          <a:xfrm>
            <a:off x="559219" y="1115844"/>
            <a:ext cx="7680960" cy="4631911"/>
          </a:xfrm>
        </p:spPr>
        <p:txBody>
          <a:bodyPr anchor="b">
            <a:normAutofit/>
          </a:bodyPr>
          <a:lstStyle/>
          <a:p>
            <a:r>
              <a:rPr lang="en-US" sz="6500"/>
              <a:t>Secure Communications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10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cure mail on blue background">
            <a:extLst>
              <a:ext uri="{FF2B5EF4-FFF2-40B4-BE49-F238E27FC236}">
                <a16:creationId xmlns:a16="http://schemas.microsoft.com/office/drawing/2014/main" id="{B31A834B-3BA9-4957-9DDA-76EE0C7E36A5}"/>
              </a:ext>
            </a:extLst>
          </p:cNvPr>
          <p:cNvPicPr>
            <a:picLocks noGrp="1" noChangeAspect="1"/>
          </p:cNvPicPr>
          <p:nvPr>
            <p:ph sz="half" idx="1"/>
          </p:nvPr>
        </p:nvPicPr>
        <p:blipFill>
          <a:blip r:embed="rId3"/>
          <a:srcRect l="20194" r="1793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FA2D9E-8F02-0C6F-6CBE-ABC509343747}"/>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400" b="1"/>
              <a:t>Encryption Protocols for Emails and Messages</a:t>
            </a:r>
          </a:p>
        </p:txBody>
      </p:sp>
      <p:sp>
        <p:nvSpPr>
          <p:cNvPr id="4" name="Content Placeholder 3">
            <a:extLst>
              <a:ext uri="{FF2B5EF4-FFF2-40B4-BE49-F238E27FC236}">
                <a16:creationId xmlns:a16="http://schemas.microsoft.com/office/drawing/2014/main" id="{0E7E0717-0AE6-DFAD-0966-D900D7963DD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2000" b="1" dirty="0"/>
              <a:t>Importance of Encryption</a:t>
            </a:r>
          </a:p>
          <a:p>
            <a:pPr marL="0" lvl="1" indent="0">
              <a:buNone/>
            </a:pPr>
            <a:r>
              <a:rPr lang="en-US" sz="2000" dirty="0"/>
              <a:t>Encryption is vital for protecting sensitive communications from unauthorized access and ensuring confidentiality.</a:t>
            </a:r>
          </a:p>
          <a:p>
            <a:pPr marL="0" indent="0">
              <a:spcBef>
                <a:spcPts val="2500"/>
              </a:spcBef>
              <a:buNone/>
            </a:pPr>
            <a:r>
              <a:rPr lang="en-US" sz="2000" b="1" dirty="0"/>
              <a:t>PGP Encryption</a:t>
            </a:r>
          </a:p>
          <a:p>
            <a:pPr marL="0" lvl="1" indent="0">
              <a:buNone/>
            </a:pPr>
            <a:r>
              <a:rPr lang="en-US" sz="2000" dirty="0"/>
              <a:t>PGP (Pretty Good Privacy) is a widely used encryption standard that secures email communications effectively.</a:t>
            </a:r>
          </a:p>
          <a:p>
            <a:pPr marL="0" indent="0">
              <a:spcBef>
                <a:spcPts val="2500"/>
              </a:spcBef>
              <a:buNone/>
            </a:pPr>
            <a:r>
              <a:rPr lang="en-US" sz="2000" b="1" dirty="0"/>
              <a:t>Secure Messaging Apps</a:t>
            </a:r>
          </a:p>
          <a:p>
            <a:pPr marL="0" lvl="1" indent="0">
              <a:buNone/>
            </a:pPr>
            <a:r>
              <a:rPr lang="en-US" sz="2000" dirty="0"/>
              <a:t>Secure messaging apps utilize encryption protocols to ensure that private messages remain confidential.</a:t>
            </a:r>
          </a:p>
        </p:txBody>
      </p:sp>
    </p:spTree>
    <p:extLst>
      <p:ext uri="{BB962C8B-B14F-4D97-AF65-F5344CB8AC3E}">
        <p14:creationId xmlns:p14="http://schemas.microsoft.com/office/powerpoint/2010/main" val="3128235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ud Computing">
            <a:extLst>
              <a:ext uri="{FF2B5EF4-FFF2-40B4-BE49-F238E27FC236}">
                <a16:creationId xmlns:a16="http://schemas.microsoft.com/office/drawing/2014/main" id="{8BFC576C-E9C6-4677-AAAF-9432FB2E2D94}"/>
              </a:ext>
            </a:extLst>
          </p:cNvPr>
          <p:cNvPicPr>
            <a:picLocks noGrp="1" noChangeAspect="1"/>
          </p:cNvPicPr>
          <p:nvPr>
            <p:ph sz="half" idx="1"/>
          </p:nvPr>
        </p:nvPicPr>
        <p:blipFill>
          <a:blip r:embed="rId3"/>
          <a:srcRect t="9255" r="-1" b="8646"/>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E72D826-30EC-2CB7-6E80-F03B9F2A3014}"/>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3600" b="1"/>
              <a:t>Secure File Transfer Methods</a:t>
            </a:r>
          </a:p>
        </p:txBody>
      </p:sp>
      <p:sp>
        <p:nvSpPr>
          <p:cNvPr id="4" name="Content Placeholder 3">
            <a:extLst>
              <a:ext uri="{FF2B5EF4-FFF2-40B4-BE49-F238E27FC236}">
                <a16:creationId xmlns:a16="http://schemas.microsoft.com/office/drawing/2014/main" id="{ACE52030-6AED-207E-E0A2-F394358F1D3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2000" b="1" dirty="0"/>
              <a:t>SFTP Protocol</a:t>
            </a:r>
          </a:p>
          <a:p>
            <a:pPr marL="0" lvl="1" indent="0">
              <a:buNone/>
            </a:pPr>
            <a:r>
              <a:rPr lang="en-US" sz="2000" dirty="0"/>
              <a:t>SFTP, or Secure File Transfer Protocol, ensures secure file transfers over the internet by encrypting data during transmission.</a:t>
            </a:r>
          </a:p>
          <a:p>
            <a:pPr marL="0" indent="0">
              <a:spcBef>
                <a:spcPts val="2500"/>
              </a:spcBef>
              <a:buNone/>
            </a:pPr>
            <a:r>
              <a:rPr lang="en-US" sz="2000" b="1" dirty="0"/>
              <a:t>Encrypted Cloud Storage</a:t>
            </a:r>
          </a:p>
          <a:p>
            <a:pPr marL="0" lvl="1" indent="0">
              <a:buNone/>
            </a:pPr>
            <a:r>
              <a:rPr lang="en-US" sz="2000" dirty="0"/>
              <a:t>Using encrypted cloud storage services allows users to securely store and transfer sensitive files with added protection.</a:t>
            </a:r>
          </a:p>
        </p:txBody>
      </p:sp>
    </p:spTree>
    <p:extLst>
      <p:ext uri="{BB962C8B-B14F-4D97-AF65-F5344CB8AC3E}">
        <p14:creationId xmlns:p14="http://schemas.microsoft.com/office/powerpoint/2010/main" val="3787754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ownload files digital concept">
            <a:extLst>
              <a:ext uri="{FF2B5EF4-FFF2-40B4-BE49-F238E27FC236}">
                <a16:creationId xmlns:a16="http://schemas.microsoft.com/office/drawing/2014/main" id="{BEFBCEDF-1221-4F8B-91D1-D694DC49E94A}"/>
              </a:ext>
            </a:extLst>
          </p:cNvPr>
          <p:cNvPicPr>
            <a:picLocks noGrp="1" noChangeAspect="1"/>
          </p:cNvPicPr>
          <p:nvPr>
            <p:ph sz="half" idx="1"/>
          </p:nvPr>
        </p:nvPicPr>
        <p:blipFill>
          <a:blip r:embed="rId3"/>
          <a:srcRect l="19082" r="19044"/>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D4C3A5C-96FE-CEA1-85CD-3090BFE343CD}"/>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400" b="1"/>
              <a:t>Using Secure Video Conferencing Tools</a:t>
            </a:r>
          </a:p>
        </p:txBody>
      </p:sp>
      <p:sp>
        <p:nvSpPr>
          <p:cNvPr id="4" name="Content Placeholder 3">
            <a:extLst>
              <a:ext uri="{FF2B5EF4-FFF2-40B4-BE49-F238E27FC236}">
                <a16:creationId xmlns:a16="http://schemas.microsoft.com/office/drawing/2014/main" id="{C2DDC750-81B9-15F0-2832-D907592E3D6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03800" y="2357044"/>
            <a:ext cx="6501810" cy="3747168"/>
          </a:xfrm>
        </p:spPr>
        <p:txBody>
          <a:bodyPr>
            <a:noAutofit/>
          </a:bodyPr>
          <a:lstStyle/>
          <a:p>
            <a:pPr marL="0" indent="0">
              <a:spcBef>
                <a:spcPts val="2500"/>
              </a:spcBef>
              <a:buNone/>
            </a:pPr>
            <a:r>
              <a:rPr lang="en-US" sz="2000" b="1" dirty="0"/>
              <a:t>Importance of Security</a:t>
            </a:r>
          </a:p>
          <a:p>
            <a:pPr marL="0" lvl="1" indent="0">
              <a:buNone/>
            </a:pPr>
            <a:r>
              <a:rPr lang="en-US" sz="2000" dirty="0"/>
              <a:t>As remote work increases, it is crucial to prioritize security in video conferencing tools to protect sensitive information.</a:t>
            </a:r>
          </a:p>
          <a:p>
            <a:pPr marL="0" indent="0">
              <a:spcBef>
                <a:spcPts val="2500"/>
              </a:spcBef>
              <a:buNone/>
            </a:pPr>
            <a:r>
              <a:rPr lang="en-US" sz="2000" b="1" dirty="0"/>
              <a:t>End-to-End Encryption</a:t>
            </a:r>
          </a:p>
          <a:p>
            <a:pPr marL="0" lvl="1" indent="0">
              <a:buNone/>
            </a:pPr>
            <a:r>
              <a:rPr lang="en-US" sz="2000" dirty="0"/>
              <a:t>Choose platforms that offer end-to-end encryption to ensure that your video calls are private and secure from interception.</a:t>
            </a:r>
          </a:p>
          <a:p>
            <a:pPr marL="0" indent="0">
              <a:spcBef>
                <a:spcPts val="2500"/>
              </a:spcBef>
              <a:buNone/>
            </a:pPr>
            <a:r>
              <a:rPr lang="en-US" sz="2000" b="1" dirty="0"/>
              <a:t>Robust Privacy Controls</a:t>
            </a:r>
          </a:p>
          <a:p>
            <a:pPr marL="0" lvl="1" indent="0">
              <a:buNone/>
            </a:pPr>
            <a:r>
              <a:rPr lang="en-US" sz="2000" dirty="0"/>
              <a:t>Look for platforms that provide robust privacy controls to manage who can access and view your video calls.</a:t>
            </a:r>
          </a:p>
        </p:txBody>
      </p:sp>
    </p:spTree>
    <p:extLst>
      <p:ext uri="{BB962C8B-B14F-4D97-AF65-F5344CB8AC3E}">
        <p14:creationId xmlns:p14="http://schemas.microsoft.com/office/powerpoint/2010/main" val="88473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858A443-1349-2FCA-3F6A-A4305A2FF3EB}"/>
              </a:ext>
            </a:extLst>
          </p:cNvPr>
          <p:cNvSpPr>
            <a:spLocks noGrp="1"/>
          </p:cNvSpPr>
          <p:nvPr>
            <p:ph type="ctrTitle"/>
          </p:nvPr>
        </p:nvSpPr>
        <p:spPr>
          <a:xfrm>
            <a:off x="559219" y="1115844"/>
            <a:ext cx="7680960" cy="4631911"/>
          </a:xfrm>
        </p:spPr>
        <p:txBody>
          <a:bodyPr anchor="b">
            <a:normAutofit/>
          </a:bodyPr>
          <a:lstStyle/>
          <a:p>
            <a:r>
              <a:rPr lang="en-US" sz="6500"/>
              <a:t>Information Security Best Practices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897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image of cloud storage">
            <a:extLst>
              <a:ext uri="{FF2B5EF4-FFF2-40B4-BE49-F238E27FC236}">
                <a16:creationId xmlns:a16="http://schemas.microsoft.com/office/drawing/2014/main" id="{8B9D4687-FB1F-44A0-A1EE-F24F36460B61}"/>
              </a:ext>
            </a:extLst>
          </p:cNvPr>
          <p:cNvPicPr>
            <a:picLocks noGrp="1" noChangeAspect="1"/>
          </p:cNvPicPr>
          <p:nvPr>
            <p:ph sz="half" idx="1"/>
          </p:nvPr>
        </p:nvPicPr>
        <p:blipFill>
          <a:blip r:embed="rId3"/>
          <a:srcRect l="17427" r="76" b="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1E7312-F771-59B4-F623-4F97DAD8F81F}"/>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400" b="1"/>
              <a:t>Data Backup and Recovery Strategies</a:t>
            </a:r>
          </a:p>
        </p:txBody>
      </p:sp>
      <p:sp>
        <p:nvSpPr>
          <p:cNvPr id="4" name="Content Placeholder 3">
            <a:extLst>
              <a:ext uri="{FF2B5EF4-FFF2-40B4-BE49-F238E27FC236}">
                <a16:creationId xmlns:a16="http://schemas.microsoft.com/office/drawing/2014/main" id="{8DFC3788-B9D3-EE87-0F33-8B9C96D9410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2000" b="1" dirty="0"/>
              <a:t>Importance of Regular Backups</a:t>
            </a:r>
          </a:p>
          <a:p>
            <a:pPr marL="0" lvl="1" indent="0">
              <a:buNone/>
            </a:pPr>
            <a:r>
              <a:rPr lang="en-US" sz="2000" dirty="0"/>
              <a:t>Regularly backing up data is essential to prevent loss due to cyberattacks or hardware failures.</a:t>
            </a:r>
          </a:p>
          <a:p>
            <a:pPr marL="0" indent="0">
              <a:spcBef>
                <a:spcPts val="2500"/>
              </a:spcBef>
              <a:buNone/>
            </a:pPr>
            <a:r>
              <a:rPr lang="en-US" sz="2000" b="1" dirty="0"/>
              <a:t>On-Site Backup Solutions</a:t>
            </a:r>
          </a:p>
          <a:p>
            <a:pPr marL="0" lvl="1" indent="0">
              <a:buNone/>
            </a:pPr>
            <a:r>
              <a:rPr lang="en-US" sz="2000" dirty="0"/>
              <a:t>Utilizing on-site backup solutions allows for quick data recovery and access, but poses risks if a disaster occurs.</a:t>
            </a:r>
          </a:p>
          <a:p>
            <a:pPr marL="0" indent="0">
              <a:spcBef>
                <a:spcPts val="2500"/>
              </a:spcBef>
              <a:buNone/>
            </a:pPr>
            <a:r>
              <a:rPr lang="en-US" sz="2000" b="1" dirty="0"/>
              <a:t>Off-Site Backup Solutions</a:t>
            </a:r>
          </a:p>
          <a:p>
            <a:pPr marL="0" lvl="1" indent="0">
              <a:buNone/>
            </a:pPr>
            <a:r>
              <a:rPr lang="en-US" sz="2000" dirty="0"/>
              <a:t>Off-site backup solutions, such as cloud storage, provide added security and redundancy for your data.</a:t>
            </a:r>
          </a:p>
        </p:txBody>
      </p:sp>
    </p:spTree>
    <p:extLst>
      <p:ext uri="{BB962C8B-B14F-4D97-AF65-F5344CB8AC3E}">
        <p14:creationId xmlns:p14="http://schemas.microsoft.com/office/powerpoint/2010/main" val="2342561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7F1E-FD13-0D81-A54A-2C625B7CAEDB}"/>
              </a:ext>
            </a:extLst>
          </p:cNvPr>
          <p:cNvSpPr>
            <a:spLocks noGrp="1"/>
          </p:cNvSpPr>
          <p:nvPr>
            <p:ph type="title"/>
          </p:nvPr>
        </p:nvSpPr>
        <p:spPr/>
        <p:txBody>
          <a:bodyPr/>
          <a:lstStyle/>
          <a:p>
            <a:r>
              <a:rPr lang="en-SG" dirty="0"/>
              <a:t>Key Objectives of Computer Security</a:t>
            </a:r>
          </a:p>
        </p:txBody>
      </p:sp>
      <p:sp>
        <p:nvSpPr>
          <p:cNvPr id="3" name="Content Placeholder 2">
            <a:extLst>
              <a:ext uri="{FF2B5EF4-FFF2-40B4-BE49-F238E27FC236}">
                <a16:creationId xmlns:a16="http://schemas.microsoft.com/office/drawing/2014/main" id="{AFEBFEF5-FD21-9183-A4FC-01205A290184}"/>
              </a:ext>
            </a:extLst>
          </p:cNvPr>
          <p:cNvSpPr>
            <a:spLocks noGrp="1"/>
          </p:cNvSpPr>
          <p:nvPr>
            <p:ph idx="1"/>
          </p:nvPr>
        </p:nvSpPr>
        <p:spPr/>
        <p:txBody>
          <a:bodyPr>
            <a:normAutofit/>
          </a:bodyPr>
          <a:lstStyle/>
          <a:p>
            <a:r>
              <a:rPr lang="en-SG" b="1" dirty="0"/>
              <a:t>Confidentiality:</a:t>
            </a:r>
          </a:p>
          <a:p>
            <a:pPr lvl="1"/>
            <a:r>
              <a:rPr lang="en-US" dirty="0"/>
              <a:t>Confidentiality is about keeping certain information private and secure, so only authorized people can access it.</a:t>
            </a:r>
          </a:p>
          <a:p>
            <a:pPr lvl="1"/>
            <a:r>
              <a:rPr lang="en-US" dirty="0">
                <a:solidFill>
                  <a:schemeClr val="accent1"/>
                </a:solidFill>
              </a:rPr>
              <a:t> A loss of confidentiality is the unauthorized disclosure of information</a:t>
            </a:r>
            <a:endParaRPr lang="en-SG" b="1" dirty="0">
              <a:solidFill>
                <a:schemeClr val="accent1"/>
              </a:solidFill>
            </a:endParaRPr>
          </a:p>
          <a:p>
            <a:r>
              <a:rPr lang="en-SG" dirty="0"/>
              <a:t> </a:t>
            </a:r>
            <a:r>
              <a:rPr lang="en-SG" u="sng" dirty="0"/>
              <a:t>This term covers two related concepts: </a:t>
            </a:r>
          </a:p>
          <a:p>
            <a:pPr lvl="1"/>
            <a:r>
              <a:rPr lang="en-SG" b="1" dirty="0"/>
              <a:t>Data confidentiality:</a:t>
            </a:r>
            <a:r>
              <a:rPr lang="en-SG" dirty="0"/>
              <a:t> Assures that private or confidential information is not made available or disclosed to unauthorized individuals. </a:t>
            </a:r>
          </a:p>
          <a:p>
            <a:pPr lvl="1"/>
            <a:r>
              <a:rPr lang="en-SG" b="1" dirty="0"/>
              <a:t>Privacy:</a:t>
            </a:r>
            <a:r>
              <a:rPr lang="en-SG" dirty="0"/>
              <a:t> Assures that individuals control or influence what information related to them may be collected and stored and by whom and to whom that information may be disclosed</a:t>
            </a:r>
          </a:p>
        </p:txBody>
      </p:sp>
      <p:sp>
        <p:nvSpPr>
          <p:cNvPr id="4" name="Footer Placeholder 3">
            <a:extLst>
              <a:ext uri="{FF2B5EF4-FFF2-40B4-BE49-F238E27FC236}">
                <a16:creationId xmlns:a16="http://schemas.microsoft.com/office/drawing/2014/main" id="{ED2CDFB7-AEAB-1540-5683-5B0BDB6F909D}"/>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32BE9E29-BF47-622D-30B6-36EBD58A6E4E}"/>
              </a:ext>
            </a:extLst>
          </p:cNvPr>
          <p:cNvSpPr>
            <a:spLocks noGrp="1"/>
          </p:cNvSpPr>
          <p:nvPr>
            <p:ph type="sldNum" sz="quarter" idx="12"/>
          </p:nvPr>
        </p:nvSpPr>
        <p:spPr/>
        <p:txBody>
          <a:bodyPr/>
          <a:lstStyle/>
          <a:p>
            <a:fld id="{6F3130F4-3D63-469A-9E6E-700A8C26A698}" type="slidenum">
              <a:rPr lang="en-SG" smtClean="0"/>
              <a:t>5</a:t>
            </a:fld>
            <a:endParaRPr lang="en-SG"/>
          </a:p>
        </p:txBody>
      </p:sp>
    </p:spTree>
    <p:extLst>
      <p:ext uri="{BB962C8B-B14F-4D97-AF65-F5344CB8AC3E}">
        <p14:creationId xmlns:p14="http://schemas.microsoft.com/office/powerpoint/2010/main" val="3756212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tudio shot of an unrecognizable woman holding a tablet displaying an internet banking webpage against a blue background">
            <a:extLst>
              <a:ext uri="{FF2B5EF4-FFF2-40B4-BE49-F238E27FC236}">
                <a16:creationId xmlns:a16="http://schemas.microsoft.com/office/drawing/2014/main" id="{B6B37794-ACCF-46AB-94D6-0079A8F1F738}"/>
              </a:ext>
            </a:extLst>
          </p:cNvPr>
          <p:cNvPicPr>
            <a:picLocks noGrp="1" noChangeAspect="1"/>
          </p:cNvPicPr>
          <p:nvPr>
            <p:ph sz="half" idx="1"/>
          </p:nvPr>
        </p:nvPicPr>
        <p:blipFill>
          <a:blip r:embed="rId3"/>
          <a:srcRect t="3644" r="-1" b="14257"/>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BF0944-0480-9CB6-C794-7FB91C8B7E7E}"/>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2300" b="1"/>
              <a:t>Implementing Access Controls and User Permissions</a:t>
            </a:r>
          </a:p>
        </p:txBody>
      </p:sp>
      <p:sp>
        <p:nvSpPr>
          <p:cNvPr id="4" name="Content Placeholder 3">
            <a:extLst>
              <a:ext uri="{FF2B5EF4-FFF2-40B4-BE49-F238E27FC236}">
                <a16:creationId xmlns:a16="http://schemas.microsoft.com/office/drawing/2014/main" id="{C1CC117D-FA19-E8C8-24AE-E5C89E372C0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2000" b="1" dirty="0"/>
              <a:t>Purpose of Access Controls</a:t>
            </a:r>
          </a:p>
          <a:p>
            <a:pPr marL="0" lvl="1" indent="0">
              <a:buNone/>
            </a:pPr>
            <a:r>
              <a:rPr lang="en-US" sz="2000" dirty="0"/>
              <a:t>Access controls are essential for limiting who can view or use organizational resources, thus enhancing security.</a:t>
            </a:r>
          </a:p>
          <a:p>
            <a:pPr marL="0" indent="0">
              <a:spcBef>
                <a:spcPts val="2500"/>
              </a:spcBef>
              <a:buNone/>
            </a:pPr>
            <a:r>
              <a:rPr lang="en-US" sz="2000" b="1" dirty="0"/>
              <a:t>User Permissions Management</a:t>
            </a:r>
          </a:p>
          <a:p>
            <a:pPr marL="0" lvl="1" indent="0">
              <a:buNone/>
            </a:pPr>
            <a:r>
              <a:rPr lang="en-US" sz="2000" dirty="0"/>
              <a:t>Implementing user permissions effectively protects sensitive information and minimizes the risk of unauthorized access.</a:t>
            </a:r>
          </a:p>
        </p:txBody>
      </p:sp>
    </p:spTree>
    <p:extLst>
      <p:ext uri="{BB962C8B-B14F-4D97-AF65-F5344CB8AC3E}">
        <p14:creationId xmlns:p14="http://schemas.microsoft.com/office/powerpoint/2010/main" val="2595460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gnifying glass with check mark and files on blue background">
            <a:extLst>
              <a:ext uri="{FF2B5EF4-FFF2-40B4-BE49-F238E27FC236}">
                <a16:creationId xmlns:a16="http://schemas.microsoft.com/office/drawing/2014/main" id="{3A27D6C8-8001-4378-A164-43D15EFD47C9}"/>
              </a:ext>
            </a:extLst>
          </p:cNvPr>
          <p:cNvPicPr>
            <a:picLocks noGrp="1" noChangeAspect="1"/>
          </p:cNvPicPr>
          <p:nvPr>
            <p:ph sz="half" idx="1"/>
          </p:nvPr>
        </p:nvPicPr>
        <p:blipFill>
          <a:blip r:embed="rId3"/>
          <a:srcRect l="16530" r="21596"/>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C8F9093-C1B4-1DEF-10D1-C8A93D54DFF4}"/>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400" b="1"/>
              <a:t>Regular Security Audits and Assessments</a:t>
            </a:r>
          </a:p>
        </p:txBody>
      </p:sp>
      <p:sp>
        <p:nvSpPr>
          <p:cNvPr id="4" name="Content Placeholder 3">
            <a:extLst>
              <a:ext uri="{FF2B5EF4-FFF2-40B4-BE49-F238E27FC236}">
                <a16:creationId xmlns:a16="http://schemas.microsoft.com/office/drawing/2014/main" id="{33350046-C750-25CA-DF81-12ECF09AAA3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2000" b="1" dirty="0"/>
              <a:t>Identify Vulnerabilities</a:t>
            </a:r>
          </a:p>
          <a:p>
            <a:pPr marL="0" lvl="1" indent="0">
              <a:buNone/>
            </a:pPr>
            <a:r>
              <a:rPr lang="en-US" sz="2000" dirty="0"/>
              <a:t>Routine security audits are essential for identifying vulnerabilities in your systems before they can be exploited.</a:t>
            </a:r>
          </a:p>
          <a:p>
            <a:pPr marL="0" indent="0">
              <a:spcBef>
                <a:spcPts val="2500"/>
              </a:spcBef>
              <a:buNone/>
            </a:pPr>
            <a:r>
              <a:rPr lang="en-US" sz="2000" b="1" dirty="0"/>
              <a:t>Timely Updates</a:t>
            </a:r>
          </a:p>
          <a:p>
            <a:pPr marL="0" lvl="1" indent="0">
              <a:buNone/>
            </a:pPr>
            <a:r>
              <a:rPr lang="en-US" sz="2000" dirty="0"/>
              <a:t>Regular security assessments ensure timely updates to defenses, keeping systems secure against emerging threats.</a:t>
            </a:r>
          </a:p>
          <a:p>
            <a:pPr marL="0" indent="0">
              <a:spcBef>
                <a:spcPts val="2500"/>
              </a:spcBef>
              <a:buNone/>
            </a:pPr>
            <a:r>
              <a:rPr lang="en-US" sz="2000" b="1" dirty="0"/>
              <a:t>Enhanced Security Posture</a:t>
            </a:r>
          </a:p>
          <a:p>
            <a:pPr marL="0" lvl="1" indent="0">
              <a:buNone/>
            </a:pPr>
            <a:r>
              <a:rPr lang="en-US" sz="2000" dirty="0"/>
              <a:t>Conducting these reviews enhances your overall security posture, making systems more resilient to attacks.</a:t>
            </a:r>
          </a:p>
        </p:txBody>
      </p:sp>
    </p:spTree>
    <p:extLst>
      <p:ext uri="{BB962C8B-B14F-4D97-AF65-F5344CB8AC3E}">
        <p14:creationId xmlns:p14="http://schemas.microsoft.com/office/powerpoint/2010/main" val="2490011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6D0C0CFE-0270-8356-DF39-2CBB40CB19F5}"/>
              </a:ext>
            </a:extLst>
          </p:cNvPr>
          <p:cNvSpPr>
            <a:spLocks noGrp="1"/>
          </p:cNvSpPr>
          <p:nvPr>
            <p:ph type="ctrTitle"/>
          </p:nvPr>
        </p:nvSpPr>
        <p:spPr>
          <a:xfrm>
            <a:off x="559219" y="1115844"/>
            <a:ext cx="7680960" cy="4631911"/>
          </a:xfrm>
        </p:spPr>
        <p:txBody>
          <a:bodyPr anchor="b">
            <a:normAutofit/>
          </a:bodyPr>
          <a:lstStyle/>
          <a:p>
            <a:r>
              <a:rPr lang="en-US" sz="6500"/>
              <a:t>Privacy Guidelines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04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canning moving files">
            <a:extLst>
              <a:ext uri="{FF2B5EF4-FFF2-40B4-BE49-F238E27FC236}">
                <a16:creationId xmlns:a16="http://schemas.microsoft.com/office/drawing/2014/main" id="{607407A4-1BC6-4668-BF51-8C5CB6733D91}"/>
              </a:ext>
            </a:extLst>
          </p:cNvPr>
          <p:cNvPicPr>
            <a:picLocks noGrp="1" noChangeAspect="1"/>
          </p:cNvPicPr>
          <p:nvPr>
            <p:ph sz="half" idx="1"/>
          </p:nvPr>
        </p:nvPicPr>
        <p:blipFill>
          <a:blip r:embed="rId3"/>
          <a:srcRect l="22893" r="10697" b="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D7A6CB-8531-A9AB-9B96-9251F89677B2}"/>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400" b="1"/>
              <a:t>Understanding Data Privacy Laws and Regulations</a:t>
            </a:r>
          </a:p>
        </p:txBody>
      </p:sp>
      <p:sp>
        <p:nvSpPr>
          <p:cNvPr id="4" name="Content Placeholder 3">
            <a:extLst>
              <a:ext uri="{FF2B5EF4-FFF2-40B4-BE49-F238E27FC236}">
                <a16:creationId xmlns:a16="http://schemas.microsoft.com/office/drawing/2014/main" id="{7004A12F-6488-F234-6182-A9B73146A65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fontScale="92500" lnSpcReduction="20000"/>
          </a:bodyPr>
          <a:lstStyle/>
          <a:p>
            <a:pPr marL="0" indent="0">
              <a:spcBef>
                <a:spcPts val="2500"/>
              </a:spcBef>
              <a:buNone/>
            </a:pPr>
            <a:r>
              <a:rPr lang="en-US" sz="2000" b="1" dirty="0"/>
              <a:t>Data Privacy Laws Overview</a:t>
            </a:r>
          </a:p>
          <a:p>
            <a:pPr marL="0" lvl="1" indent="0">
              <a:buNone/>
            </a:pPr>
            <a:r>
              <a:rPr lang="en-US" sz="2000" dirty="0"/>
              <a:t>Understanding data privacy laws like GDPR and CCPA is essential for businesses handling personal data.</a:t>
            </a:r>
          </a:p>
          <a:p>
            <a:pPr marL="0" indent="0">
              <a:spcBef>
                <a:spcPts val="2500"/>
              </a:spcBef>
              <a:buNone/>
            </a:pPr>
            <a:r>
              <a:rPr lang="en-US" sz="2000" b="1" dirty="0"/>
              <a:t>Importance of Compliance</a:t>
            </a:r>
          </a:p>
          <a:p>
            <a:pPr marL="0" lvl="1" indent="0">
              <a:buNone/>
            </a:pPr>
            <a:r>
              <a:rPr lang="en-US" sz="2000" dirty="0"/>
              <a:t>Compliance refers to adhering to rules, regulations, laws, standards, or policies set by governing authorities, organizations, or industries. </a:t>
            </a:r>
          </a:p>
          <a:p>
            <a:pPr marL="0" lvl="1" indent="0">
              <a:buNone/>
            </a:pPr>
            <a:r>
              <a:rPr lang="en-US" sz="2000" dirty="0"/>
              <a:t>It ensures that individuals or businesses operate ethically and within the established guidelines.</a:t>
            </a:r>
          </a:p>
          <a:p>
            <a:pPr marL="0" lvl="1" indent="0">
              <a:buNone/>
            </a:pPr>
            <a:r>
              <a:rPr lang="en-US" sz="2000" dirty="0"/>
              <a:t>Compliance with data privacy regulations is crucial for protecting personal information from breaches and misuse.</a:t>
            </a:r>
          </a:p>
          <a:p>
            <a:pPr marL="0" indent="0">
              <a:spcBef>
                <a:spcPts val="2500"/>
              </a:spcBef>
              <a:buNone/>
            </a:pPr>
            <a:r>
              <a:rPr lang="en-US" sz="2000" b="1" dirty="0"/>
              <a:t>Legal Consequences</a:t>
            </a:r>
          </a:p>
          <a:p>
            <a:pPr marL="0" lvl="1" indent="0">
              <a:buNone/>
            </a:pPr>
            <a:r>
              <a:rPr lang="en-US" sz="2000" dirty="0"/>
              <a:t>Failing to comply with data privacy laws can result in significant legal issues and financial penalties for organizations.</a:t>
            </a:r>
          </a:p>
        </p:txBody>
      </p:sp>
    </p:spTree>
    <p:extLst>
      <p:ext uri="{BB962C8B-B14F-4D97-AF65-F5344CB8AC3E}">
        <p14:creationId xmlns:p14="http://schemas.microsoft.com/office/powerpoint/2010/main" val="2710670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close up shot of social security card">
            <a:extLst>
              <a:ext uri="{FF2B5EF4-FFF2-40B4-BE49-F238E27FC236}">
                <a16:creationId xmlns:a16="http://schemas.microsoft.com/office/drawing/2014/main" id="{10AA3804-BCFD-4574-9DE8-60AAEED741C3}"/>
              </a:ext>
            </a:extLst>
          </p:cNvPr>
          <p:cNvPicPr>
            <a:picLocks noGrp="1" noChangeAspect="1"/>
          </p:cNvPicPr>
          <p:nvPr>
            <p:ph sz="half" idx="1"/>
          </p:nvPr>
        </p:nvPicPr>
        <p:blipFill>
          <a:blip r:embed="rId3"/>
          <a:srcRect l="10498" r="1" b="1"/>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92458B-9D25-DE60-BA32-671FA5713B59}"/>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sz="3100" b="1"/>
              <a:t>Protecting Personal Identifiable Information (PII)</a:t>
            </a:r>
          </a:p>
        </p:txBody>
      </p:sp>
      <p:sp>
        <p:nvSpPr>
          <p:cNvPr id="4" name="Content Placeholder 3">
            <a:extLst>
              <a:ext uri="{FF2B5EF4-FFF2-40B4-BE49-F238E27FC236}">
                <a16:creationId xmlns:a16="http://schemas.microsoft.com/office/drawing/2014/main" id="{28F66735-7D44-B6EE-F259-627B00FF621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2000" b="1" dirty="0"/>
              <a:t>Importance of PII Protection</a:t>
            </a:r>
          </a:p>
          <a:p>
            <a:pPr marL="0" lvl="1" indent="0">
              <a:buNone/>
            </a:pPr>
            <a:r>
              <a:rPr lang="en-US" sz="2000" dirty="0"/>
              <a:t>Protecting PII is essential for preventing identity theft and fraud, which can have serious consequences.</a:t>
            </a:r>
          </a:p>
          <a:p>
            <a:pPr marL="0" indent="0">
              <a:spcBef>
                <a:spcPts val="2500"/>
              </a:spcBef>
              <a:buNone/>
            </a:pPr>
            <a:r>
              <a:rPr lang="en-US" sz="2000" b="1" dirty="0"/>
              <a:t>Encryption Techniques</a:t>
            </a:r>
          </a:p>
          <a:p>
            <a:pPr marL="0" lvl="1" indent="0">
              <a:buNone/>
            </a:pPr>
            <a:r>
              <a:rPr lang="en-US" sz="2000" dirty="0"/>
              <a:t>Using encryption is a key method to protect sensitive information from unauthorized access.</a:t>
            </a:r>
          </a:p>
          <a:p>
            <a:pPr marL="0" indent="0">
              <a:spcBef>
                <a:spcPts val="2500"/>
              </a:spcBef>
              <a:buNone/>
            </a:pPr>
            <a:r>
              <a:rPr lang="en-US" sz="2000" b="1" dirty="0"/>
              <a:t>Access Controls</a:t>
            </a:r>
          </a:p>
          <a:p>
            <a:pPr marL="0" lvl="1" indent="0">
              <a:buNone/>
            </a:pPr>
            <a:r>
              <a:rPr lang="en-US" sz="2000" dirty="0"/>
              <a:t>Implementing strong access controls ensures that only authorized personnel can access PII.</a:t>
            </a:r>
          </a:p>
          <a:p>
            <a:pPr marL="0" indent="0">
              <a:spcBef>
                <a:spcPts val="2500"/>
              </a:spcBef>
              <a:buNone/>
            </a:pPr>
            <a:r>
              <a:rPr lang="en-US" sz="2000" b="1" dirty="0"/>
              <a:t>Awareness Training</a:t>
            </a:r>
          </a:p>
          <a:p>
            <a:pPr marL="0" lvl="1" indent="0">
              <a:buNone/>
            </a:pPr>
            <a:r>
              <a:rPr lang="en-US" sz="2000" dirty="0"/>
              <a:t>Providing awareness training is crucial for educating employees about best practices for safeguarding PII.</a:t>
            </a:r>
          </a:p>
        </p:txBody>
      </p:sp>
    </p:spTree>
    <p:extLst>
      <p:ext uri="{BB962C8B-B14F-4D97-AF65-F5344CB8AC3E}">
        <p14:creationId xmlns:p14="http://schemas.microsoft.com/office/powerpoint/2010/main" val="458434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219C8C7-F3D8-38CA-B64B-E202D3AAAC68}"/>
              </a:ext>
            </a:extLst>
          </p:cNvPr>
          <p:cNvSpPr>
            <a:spLocks noGrp="1"/>
          </p:cNvSpPr>
          <p:nvPr>
            <p:ph type="title"/>
          </p:nvPr>
        </p:nvSpPr>
        <p:spPr>
          <a:xfrm>
            <a:off x="640080" y="914400"/>
            <a:ext cx="3412998" cy="1839433"/>
          </a:xfrm>
        </p:spPr>
        <p:txBody>
          <a:bodyPr>
            <a:normAutofit/>
          </a:bodyPr>
          <a:lstStyle/>
          <a:p>
            <a:r>
              <a:rPr lang="en-US" sz="3600" dirty="0"/>
              <a:t>Best Practices for Social Media Privacy</a:t>
            </a:r>
          </a:p>
        </p:txBody>
      </p:sp>
      <p:graphicFrame>
        <p:nvGraphicFramePr>
          <p:cNvPr id="4" name="Content Placeholder 4">
            <a:extLst>
              <a:ext uri="{FF2B5EF4-FFF2-40B4-BE49-F238E27FC236}">
                <a16:creationId xmlns:a16="http://schemas.microsoft.com/office/drawing/2014/main" id="{1143FF2F-0D1F-4256-AC5D-FD62D9C40E86}"/>
              </a:ext>
            </a:extLst>
          </p:cNvPr>
          <p:cNvGraphicFramePr>
            <a:graphicFrameLocks noGrp="1"/>
          </p:cNvGraphicFramePr>
          <p:nvPr>
            <p:ph idx="1"/>
            <p:extLst>
              <p:ext uri="{D42A27DB-BD31-4B8C-83A1-F6EECF244321}">
                <p14:modId xmlns:p14="http://schemas.microsoft.com/office/powerpoint/2010/main" val="243061847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216511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42633F9D-9640-3572-33BF-D84363A10F58}"/>
              </a:ext>
            </a:extLst>
          </p:cNvPr>
          <p:cNvSpPr>
            <a:spLocks noGrp="1"/>
          </p:cNvSpPr>
          <p:nvPr>
            <p:ph type="ctrTitle"/>
          </p:nvPr>
        </p:nvSpPr>
        <p:spPr>
          <a:xfrm>
            <a:off x="559219" y="1115844"/>
            <a:ext cx="7680960" cy="4631911"/>
          </a:xfrm>
        </p:spPr>
        <p:txBody>
          <a:bodyPr anchor="b">
            <a:normAutofit/>
          </a:bodyPr>
          <a:lstStyle/>
          <a:p>
            <a:r>
              <a:rPr lang="en-US" sz="6500"/>
              <a:t>Safe Internet Usage</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8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8AE6721-2BD0-FC75-D63B-32EFDD455F05}"/>
              </a:ext>
            </a:extLst>
          </p:cNvPr>
          <p:cNvSpPr>
            <a:spLocks noGrp="1"/>
          </p:cNvSpPr>
          <p:nvPr>
            <p:ph type="title"/>
          </p:nvPr>
        </p:nvSpPr>
        <p:spPr>
          <a:xfrm>
            <a:off x="640080" y="914400"/>
            <a:ext cx="3412998" cy="1839433"/>
          </a:xfrm>
        </p:spPr>
        <p:txBody>
          <a:bodyPr>
            <a:normAutofit/>
          </a:bodyPr>
          <a:lstStyle/>
          <a:p>
            <a:r>
              <a:rPr lang="en-US" sz="3600"/>
              <a:t>Recognizing Phishing and Scam Websites</a:t>
            </a:r>
          </a:p>
        </p:txBody>
      </p:sp>
      <p:graphicFrame>
        <p:nvGraphicFramePr>
          <p:cNvPr id="4" name="Content Placeholder 4">
            <a:extLst>
              <a:ext uri="{FF2B5EF4-FFF2-40B4-BE49-F238E27FC236}">
                <a16:creationId xmlns:a16="http://schemas.microsoft.com/office/drawing/2014/main" id="{81A87863-5AE4-40AF-8CF2-9AD6DC32A557}"/>
              </a:ext>
            </a:extLst>
          </p:cNvPr>
          <p:cNvGraphicFramePr>
            <a:graphicFrameLocks noGrp="1"/>
          </p:cNvGraphicFramePr>
          <p:nvPr>
            <p:ph idx="1"/>
            <p:extLst>
              <p:ext uri="{D42A27DB-BD31-4B8C-83A1-F6EECF244321}">
                <p14:modId xmlns:p14="http://schemas.microsoft.com/office/powerpoint/2010/main" val="76126376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343761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iFi6 Next generation wireless telecommunications connectivity network with smart performance.">
            <a:extLst>
              <a:ext uri="{FF2B5EF4-FFF2-40B4-BE49-F238E27FC236}">
                <a16:creationId xmlns:a16="http://schemas.microsoft.com/office/drawing/2014/main" id="{2ED73D75-FC4F-412B-B4C8-B915882187DD}"/>
              </a:ext>
            </a:extLst>
          </p:cNvPr>
          <p:cNvPicPr>
            <a:picLocks noGrp="1" noChangeAspect="1"/>
          </p:cNvPicPr>
          <p:nvPr>
            <p:ph sz="half" idx="1"/>
          </p:nvPr>
        </p:nvPicPr>
        <p:blipFill>
          <a:blip r:embed="rId3"/>
          <a:srcRect l="8923" r="24237"/>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152E262-6F6A-9293-10BD-4C026ED9C89B}"/>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2500" b="1"/>
              <a:t>Safe Browsing Habits (Using HTTPS, Avoiding Public Wi-Fi)</a:t>
            </a:r>
          </a:p>
        </p:txBody>
      </p:sp>
      <p:sp>
        <p:nvSpPr>
          <p:cNvPr id="4" name="Content Placeholder 3">
            <a:extLst>
              <a:ext uri="{FF2B5EF4-FFF2-40B4-BE49-F238E27FC236}">
                <a16:creationId xmlns:a16="http://schemas.microsoft.com/office/drawing/2014/main" id="{8FFE4237-DA66-4418-83CF-8DC1F4E64DC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2000" b="1" dirty="0"/>
              <a:t>Importance of HTTPS</a:t>
            </a:r>
          </a:p>
          <a:p>
            <a:pPr marL="0" lvl="1" indent="0">
              <a:buNone/>
            </a:pPr>
            <a:r>
              <a:rPr lang="en-US" sz="2000" dirty="0"/>
              <a:t>Using HTTPS ensures a secure connection, protecting your data from potential eavesdroppers during online transactions.</a:t>
            </a:r>
          </a:p>
          <a:p>
            <a:pPr marL="0" indent="0">
              <a:spcBef>
                <a:spcPts val="2500"/>
              </a:spcBef>
              <a:buNone/>
            </a:pPr>
            <a:r>
              <a:rPr lang="en-US" sz="2000" b="1" dirty="0"/>
              <a:t>Risks of Public Wi-Fi</a:t>
            </a:r>
          </a:p>
          <a:p>
            <a:pPr marL="0" lvl="1" indent="0">
              <a:buNone/>
            </a:pPr>
            <a:r>
              <a:rPr lang="en-US" sz="2000" dirty="0"/>
              <a:t>Public Wi-Fi networks can expose your sensitive information to cybercriminals. It's best to avoid using them for important transactions.</a:t>
            </a:r>
          </a:p>
        </p:txBody>
      </p:sp>
    </p:spTree>
    <p:extLst>
      <p:ext uri="{BB962C8B-B14F-4D97-AF65-F5344CB8AC3E}">
        <p14:creationId xmlns:p14="http://schemas.microsoft.com/office/powerpoint/2010/main" val="94541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2D6E477-25E2-01C4-9B5B-BDC608863E2D}"/>
              </a:ext>
            </a:extLst>
          </p:cNvPr>
          <p:cNvSpPr>
            <a:spLocks noGrp="1"/>
          </p:cNvSpPr>
          <p:nvPr>
            <p:ph type="title"/>
          </p:nvPr>
        </p:nvSpPr>
        <p:spPr>
          <a:xfrm>
            <a:off x="640080" y="914400"/>
            <a:ext cx="3412998" cy="1839433"/>
          </a:xfrm>
        </p:spPr>
        <p:txBody>
          <a:bodyPr>
            <a:normAutofit/>
          </a:bodyPr>
          <a:lstStyle/>
          <a:p>
            <a:r>
              <a:rPr lang="en-US" sz="3600" dirty="0"/>
              <a:t>Educating Users on Safe Online Behavior</a:t>
            </a:r>
          </a:p>
        </p:txBody>
      </p:sp>
      <p:graphicFrame>
        <p:nvGraphicFramePr>
          <p:cNvPr id="4" name="Content Placeholder 4">
            <a:extLst>
              <a:ext uri="{FF2B5EF4-FFF2-40B4-BE49-F238E27FC236}">
                <a16:creationId xmlns:a16="http://schemas.microsoft.com/office/drawing/2014/main" id="{84159BAA-6201-46D4-B08B-032D8AD35DF0}"/>
              </a:ext>
            </a:extLst>
          </p:cNvPr>
          <p:cNvGraphicFramePr>
            <a:graphicFrameLocks noGrp="1"/>
          </p:cNvGraphicFramePr>
          <p:nvPr>
            <p:ph idx="1"/>
            <p:extLst>
              <p:ext uri="{D42A27DB-BD31-4B8C-83A1-F6EECF244321}">
                <p14:modId xmlns:p14="http://schemas.microsoft.com/office/powerpoint/2010/main" val="810008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95424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20F5-CFF2-59ED-7833-00AE0007E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AFF9B7-6281-05FD-8551-D69DBEF792D2}"/>
              </a:ext>
            </a:extLst>
          </p:cNvPr>
          <p:cNvSpPr>
            <a:spLocks noGrp="1"/>
          </p:cNvSpPr>
          <p:nvPr>
            <p:ph idx="1"/>
          </p:nvPr>
        </p:nvSpPr>
        <p:spPr/>
        <p:txBody>
          <a:bodyPr>
            <a:normAutofit fontScale="92500" lnSpcReduction="10000"/>
          </a:bodyPr>
          <a:lstStyle/>
          <a:p>
            <a:r>
              <a:rPr lang="en-US" b="1" dirty="0"/>
              <a:t>Integrity:</a:t>
            </a:r>
            <a:r>
              <a:rPr lang="en-US" dirty="0"/>
              <a:t> </a:t>
            </a:r>
          </a:p>
          <a:p>
            <a:pPr lvl="1"/>
            <a:r>
              <a:rPr lang="en-US" dirty="0"/>
              <a:t>Guarding against improper information modification or destruction, including ensuring information nonrepudiation and authenticity. A loss of integrity is the unauthorized modification or destruction of information.</a:t>
            </a:r>
          </a:p>
          <a:p>
            <a:r>
              <a:rPr lang="en-US" dirty="0"/>
              <a:t>This term covers two related concepts: </a:t>
            </a:r>
          </a:p>
          <a:p>
            <a:pPr lvl="1"/>
            <a:r>
              <a:rPr lang="en-US" b="1" dirty="0">
                <a:solidFill>
                  <a:schemeClr val="accent1"/>
                </a:solidFill>
              </a:rPr>
              <a:t>Data integrity</a:t>
            </a:r>
            <a:r>
              <a:rPr lang="en-US" dirty="0"/>
              <a:t>: Assures that information (both stored and in transmitted packets) and programs are changed only in a specified and authorized manner. </a:t>
            </a:r>
          </a:p>
          <a:p>
            <a:pPr lvl="1"/>
            <a:r>
              <a:rPr lang="en-US" b="1" dirty="0">
                <a:solidFill>
                  <a:schemeClr val="accent1"/>
                </a:solidFill>
              </a:rPr>
              <a:t>System integrity</a:t>
            </a:r>
            <a:r>
              <a:rPr lang="en-US" dirty="0"/>
              <a:t>: Assures that a system performs its intended function in an unimpaired manner, free from deliberate or inadvertent unauthorized manipulation of the system. </a:t>
            </a:r>
          </a:p>
          <a:p>
            <a:r>
              <a:rPr lang="en-US" b="1" dirty="0"/>
              <a:t>Availability:</a:t>
            </a:r>
            <a:r>
              <a:rPr lang="en-US" dirty="0"/>
              <a:t> Assures that systems work promptly and service is not denied to authorized users.</a:t>
            </a:r>
          </a:p>
        </p:txBody>
      </p:sp>
      <p:sp>
        <p:nvSpPr>
          <p:cNvPr id="4" name="Footer Placeholder 3">
            <a:extLst>
              <a:ext uri="{FF2B5EF4-FFF2-40B4-BE49-F238E27FC236}">
                <a16:creationId xmlns:a16="http://schemas.microsoft.com/office/drawing/2014/main" id="{7214C636-15F0-CBD4-9012-DD8252D4D2E7}"/>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FEDF42AC-1BED-A1CF-E04A-6A617F75EF21}"/>
              </a:ext>
            </a:extLst>
          </p:cNvPr>
          <p:cNvSpPr>
            <a:spLocks noGrp="1"/>
          </p:cNvSpPr>
          <p:nvPr>
            <p:ph type="sldNum" sz="quarter" idx="12"/>
          </p:nvPr>
        </p:nvSpPr>
        <p:spPr/>
        <p:txBody>
          <a:bodyPr/>
          <a:lstStyle/>
          <a:p>
            <a:fld id="{6F3130F4-3D63-469A-9E6E-700A8C26A698}" type="slidenum">
              <a:rPr lang="en-SG" smtClean="0"/>
              <a:t>6</a:t>
            </a:fld>
            <a:endParaRPr lang="en-SG"/>
          </a:p>
        </p:txBody>
      </p:sp>
    </p:spTree>
    <p:extLst>
      <p:ext uri="{BB962C8B-B14F-4D97-AF65-F5344CB8AC3E}">
        <p14:creationId xmlns:p14="http://schemas.microsoft.com/office/powerpoint/2010/main" val="39711411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ABBB60-173D-3315-4F47-F9E4F1813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10"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742D380-CAF5-D39D-D7F5-2E5C37322C9A}"/>
              </a:ext>
            </a:extLst>
          </p:cNvPr>
          <p:cNvSpPr>
            <a:spLocks noGrp="1"/>
          </p:cNvSpPr>
          <p:nvPr>
            <p:ph type="title"/>
          </p:nvPr>
        </p:nvSpPr>
        <p:spPr>
          <a:xfrm>
            <a:off x="640079" y="1572768"/>
            <a:ext cx="8162176" cy="1406993"/>
          </a:xfrm>
        </p:spPr>
        <p:txBody>
          <a:bodyPr anchor="b">
            <a:normAutofit/>
          </a:bodyPr>
          <a:lstStyle/>
          <a:p>
            <a:r>
              <a:rPr lang="en-US" sz="6000"/>
              <a:t>Conclusion</a:t>
            </a:r>
          </a:p>
        </p:txBody>
      </p:sp>
      <p:graphicFrame>
        <p:nvGraphicFramePr>
          <p:cNvPr id="13" name="Content Placeholder 2">
            <a:extLst>
              <a:ext uri="{FF2B5EF4-FFF2-40B4-BE49-F238E27FC236}">
                <a16:creationId xmlns:a16="http://schemas.microsoft.com/office/drawing/2014/main" id="{EDF411F0-4225-5C46-8E8A-154271EEB323}"/>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2" name="Straight Connector 11">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944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1817"/>
          </a:xfrm>
        </p:spPr>
        <p:txBody>
          <a:bodyPr/>
          <a:lstStyle/>
          <a:p>
            <a:r>
              <a:rPr lang="en-US" dirty="0"/>
              <a:t> Goal of Information Security </a:t>
            </a:r>
          </a:p>
        </p:txBody>
      </p:sp>
      <p:graphicFrame>
        <p:nvGraphicFramePr>
          <p:cNvPr id="4" name="Content Placeholder 3"/>
          <p:cNvGraphicFramePr>
            <a:graphicFrameLocks noGrp="1"/>
          </p:cNvGraphicFramePr>
          <p:nvPr>
            <p:ph idx="1"/>
          </p:nvPr>
        </p:nvGraphicFramePr>
        <p:xfrm>
          <a:off x="677863" y="1646238"/>
          <a:ext cx="9524228" cy="3931602"/>
        </p:xfrm>
        <a:graphic>
          <a:graphicData uri="http://schemas.openxmlformats.org/drawingml/2006/table">
            <a:tbl>
              <a:tblPr firstRow="1" bandRow="1">
                <a:tableStyleId>{5C22544A-7EE6-4342-B048-85BDC9FD1C3A}</a:tableStyleId>
              </a:tblPr>
              <a:tblGrid>
                <a:gridCol w="2927486">
                  <a:extLst>
                    <a:ext uri="{9D8B030D-6E8A-4147-A177-3AD203B41FA5}">
                      <a16:colId xmlns:a16="http://schemas.microsoft.com/office/drawing/2014/main" val="20000"/>
                    </a:ext>
                  </a:extLst>
                </a:gridCol>
                <a:gridCol w="6596742">
                  <a:extLst>
                    <a:ext uri="{9D8B030D-6E8A-4147-A177-3AD203B41FA5}">
                      <a16:colId xmlns:a16="http://schemas.microsoft.com/office/drawing/2014/main" val="20001"/>
                    </a:ext>
                  </a:extLst>
                </a:gridCol>
              </a:tblGrid>
              <a:tr h="639940">
                <a:tc>
                  <a:txBody>
                    <a:bodyPr/>
                    <a:lstStyle/>
                    <a:p>
                      <a:r>
                        <a:rPr lang="en-US" dirty="0"/>
                        <a:t>Information Security Goal</a:t>
                      </a:r>
                    </a:p>
                  </a:txBody>
                  <a:tcPr/>
                </a:tc>
                <a:tc>
                  <a:txBody>
                    <a:bodyPr/>
                    <a:lstStyle/>
                    <a:p>
                      <a:r>
                        <a:rPr lang="en-US" dirty="0"/>
                        <a:t>Description</a:t>
                      </a:r>
                    </a:p>
                  </a:txBody>
                  <a:tcPr/>
                </a:tc>
                <a:extLst>
                  <a:ext uri="{0D108BD9-81ED-4DB2-BD59-A6C34878D82A}">
                    <a16:rowId xmlns:a16="http://schemas.microsoft.com/office/drawing/2014/main" val="10000"/>
                  </a:ext>
                </a:extLst>
              </a:tr>
              <a:tr h="853394">
                <a:tc>
                  <a:txBody>
                    <a:bodyPr/>
                    <a:lstStyle/>
                    <a:p>
                      <a:r>
                        <a:rPr lang="en-US" dirty="0"/>
                        <a:t>Prevention</a:t>
                      </a:r>
                    </a:p>
                  </a:txBody>
                  <a:tcPr/>
                </a:tc>
                <a:tc>
                  <a:txBody>
                    <a:bodyPr/>
                    <a:lstStyle/>
                    <a:p>
                      <a:r>
                        <a:rPr lang="en-US" dirty="0"/>
                        <a:t>Personal information, company information, and information about</a:t>
                      </a:r>
                      <a:r>
                        <a:rPr lang="en-US" baseline="0" dirty="0"/>
                        <a:t> </a:t>
                      </a:r>
                      <a:r>
                        <a:rPr lang="en-US" dirty="0"/>
                        <a:t>intellectual property must be protected.</a:t>
                      </a:r>
                    </a:p>
                  </a:txBody>
                  <a:tcPr/>
                </a:tc>
                <a:extLst>
                  <a:ext uri="{0D108BD9-81ED-4DB2-BD59-A6C34878D82A}">
                    <a16:rowId xmlns:a16="http://schemas.microsoft.com/office/drawing/2014/main" val="10001"/>
                  </a:ext>
                </a:extLst>
              </a:tr>
              <a:tr h="853394">
                <a:tc>
                  <a:txBody>
                    <a:bodyPr/>
                    <a:lstStyle/>
                    <a:p>
                      <a:r>
                        <a:rPr lang="en-US" dirty="0"/>
                        <a:t>Detection </a:t>
                      </a:r>
                    </a:p>
                  </a:txBody>
                  <a:tcPr/>
                </a:tc>
                <a:tc>
                  <a:txBody>
                    <a:bodyPr/>
                    <a:lstStyle/>
                    <a:p>
                      <a:r>
                        <a:rPr lang="en-US" dirty="0"/>
                        <a:t>Detection occurs when a user is discovered trying to access unauthorized</a:t>
                      </a:r>
                      <a:r>
                        <a:rPr lang="en-US" baseline="0" dirty="0"/>
                        <a:t> </a:t>
                      </a:r>
                      <a:r>
                        <a:rPr lang="en-US" dirty="0"/>
                        <a:t>data or after information has been lost</a:t>
                      </a:r>
                    </a:p>
                  </a:txBody>
                  <a:tcPr/>
                </a:tc>
                <a:extLst>
                  <a:ext uri="{0D108BD9-81ED-4DB2-BD59-A6C34878D82A}">
                    <a16:rowId xmlns:a16="http://schemas.microsoft.com/office/drawing/2014/main" val="10002"/>
                  </a:ext>
                </a:extLst>
              </a:tr>
              <a:tr h="1584874">
                <a:tc>
                  <a:txBody>
                    <a:bodyPr/>
                    <a:lstStyle/>
                    <a:p>
                      <a:r>
                        <a:rPr lang="en-US" dirty="0"/>
                        <a:t>Recovery</a:t>
                      </a:r>
                    </a:p>
                  </a:txBody>
                  <a:tcPr/>
                </a:tc>
                <a:tc>
                  <a:txBody>
                    <a:bodyPr/>
                    <a:lstStyle/>
                    <a:p>
                      <a:r>
                        <a:rPr lang="en-US" dirty="0"/>
                        <a:t>When there is a disaster or an intrusion by unauthorized users, system</a:t>
                      </a:r>
                      <a:r>
                        <a:rPr lang="en-US" baseline="0" dirty="0"/>
                        <a:t> </a:t>
                      </a:r>
                      <a:r>
                        <a:rPr lang="en-US" dirty="0"/>
                        <a:t>data can become compromised or damaged. It is in these cases that you</a:t>
                      </a:r>
                      <a:r>
                        <a:rPr lang="en-US" baseline="0" dirty="0"/>
                        <a:t> </a:t>
                      </a:r>
                      <a:r>
                        <a:rPr lang="en-US" dirty="0"/>
                        <a:t>need to employ a process to recover vital data from a crashed system or</a:t>
                      </a:r>
                      <a:r>
                        <a:rPr lang="en-US" baseline="0" dirty="0"/>
                        <a:t> </a:t>
                      </a:r>
                      <a:r>
                        <a:rPr lang="en-US" dirty="0"/>
                        <a:t>data storage devices</a:t>
                      </a:r>
                    </a:p>
                  </a:txBody>
                  <a:tcPr/>
                </a:tc>
                <a:extLst>
                  <a:ext uri="{0D108BD9-81ED-4DB2-BD59-A6C34878D82A}">
                    <a16:rowId xmlns:a16="http://schemas.microsoft.com/office/drawing/2014/main" val="10003"/>
                  </a:ext>
                </a:extLst>
              </a:tr>
            </a:tbl>
          </a:graphicData>
        </a:graphic>
      </p:graphicFrame>
      <p:sp>
        <p:nvSpPr>
          <p:cNvPr id="3" name="Footer Placeholder 2">
            <a:extLst>
              <a:ext uri="{FF2B5EF4-FFF2-40B4-BE49-F238E27FC236}">
                <a16:creationId xmlns:a16="http://schemas.microsoft.com/office/drawing/2014/main" id="{83E5AA57-87FA-FE59-4022-63BD4B8DB846}"/>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92A2D9AC-E017-5824-BB5E-C25CBFA08829}"/>
              </a:ext>
            </a:extLst>
          </p:cNvPr>
          <p:cNvSpPr>
            <a:spLocks noGrp="1"/>
          </p:cNvSpPr>
          <p:nvPr>
            <p:ph type="sldNum" sz="quarter" idx="12"/>
          </p:nvPr>
        </p:nvSpPr>
        <p:spPr/>
        <p:txBody>
          <a:bodyPr/>
          <a:lstStyle/>
          <a:p>
            <a:fld id="{6F3130F4-3D63-469A-9E6E-700A8C26A698}" type="slidenum">
              <a:rPr lang="en-SG" smtClean="0"/>
              <a:t>7</a:t>
            </a:fld>
            <a:endParaRPr lang="en-SG"/>
          </a:p>
        </p:txBody>
      </p:sp>
    </p:spTree>
    <p:extLst>
      <p:ext uri="{BB962C8B-B14F-4D97-AF65-F5344CB8AC3E}">
        <p14:creationId xmlns:p14="http://schemas.microsoft.com/office/powerpoint/2010/main" val="377090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BA63-845C-E1CD-B87A-403D45D7727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Security Management Process</a:t>
            </a:r>
          </a:p>
        </p:txBody>
      </p:sp>
      <p:sp>
        <p:nvSpPr>
          <p:cNvPr id="4" name="Footer Placeholder 3">
            <a:extLst>
              <a:ext uri="{FF2B5EF4-FFF2-40B4-BE49-F238E27FC236}">
                <a16:creationId xmlns:a16="http://schemas.microsoft.com/office/drawing/2014/main" id="{19F7C454-C702-9A5D-B350-25160CE818A5}"/>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Dr. Risala Tasin Khan</a:t>
            </a:r>
          </a:p>
        </p:txBody>
      </p:sp>
      <p:pic>
        <p:nvPicPr>
          <p:cNvPr id="7" name="Content Placeholder 6">
            <a:extLst>
              <a:ext uri="{FF2B5EF4-FFF2-40B4-BE49-F238E27FC236}">
                <a16:creationId xmlns:a16="http://schemas.microsoft.com/office/drawing/2014/main" id="{CF8F44B1-2ED6-483C-D11C-67B10E24F7A4}"/>
              </a:ext>
            </a:extLst>
          </p:cNvPr>
          <p:cNvPicPr>
            <a:picLocks noGrp="1" noChangeAspect="1"/>
          </p:cNvPicPr>
          <p:nvPr>
            <p:ph idx="1"/>
          </p:nvPr>
        </p:nvPicPr>
        <p:blipFill>
          <a:blip r:embed="rId2"/>
          <a:stretch>
            <a:fillRect/>
          </a:stretch>
        </p:blipFill>
        <p:spPr>
          <a:xfrm>
            <a:off x="4525251" y="467208"/>
            <a:ext cx="7180101" cy="5923584"/>
          </a:xfrm>
          <a:prstGeom prst="rect">
            <a:avLst/>
          </a:prstGeom>
        </p:spPr>
      </p:pic>
      <p:sp>
        <p:nvSpPr>
          <p:cNvPr id="5" name="Slide Number Placeholder 4">
            <a:extLst>
              <a:ext uri="{FF2B5EF4-FFF2-40B4-BE49-F238E27FC236}">
                <a16:creationId xmlns:a16="http://schemas.microsoft.com/office/drawing/2014/main" id="{BA977599-6300-6DDF-B808-B6386FFFF7D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6F3130F4-3D63-469A-9E6E-700A8C26A698}"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Tree>
    <p:extLst>
      <p:ext uri="{BB962C8B-B14F-4D97-AF65-F5344CB8AC3E}">
        <p14:creationId xmlns:p14="http://schemas.microsoft.com/office/powerpoint/2010/main" val="3608231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93C9267-6823-3E01-CA61-056A5E8332CA}"/>
              </a:ext>
            </a:extLst>
          </p:cNvPr>
          <p:cNvSpPr>
            <a:spLocks noGrp="1"/>
          </p:cNvSpPr>
          <p:nvPr>
            <p:ph type="ftr" sz="quarter" idx="11"/>
          </p:nvPr>
        </p:nvSpPr>
        <p:spPr/>
        <p:txBody>
          <a:bodyPr/>
          <a:lstStyle/>
          <a:p>
            <a:r>
              <a:rPr lang="en-SG"/>
              <a:t>Dr. Risala Tasin Khan</a:t>
            </a:r>
          </a:p>
        </p:txBody>
      </p:sp>
      <p:sp>
        <p:nvSpPr>
          <p:cNvPr id="5" name="Slide Number Placeholder 4">
            <a:extLst>
              <a:ext uri="{FF2B5EF4-FFF2-40B4-BE49-F238E27FC236}">
                <a16:creationId xmlns:a16="http://schemas.microsoft.com/office/drawing/2014/main" id="{B9FA60FF-7750-C9A0-70EC-514CDEF24B48}"/>
              </a:ext>
            </a:extLst>
          </p:cNvPr>
          <p:cNvSpPr>
            <a:spLocks noGrp="1"/>
          </p:cNvSpPr>
          <p:nvPr>
            <p:ph type="sldNum" sz="quarter" idx="12"/>
          </p:nvPr>
        </p:nvSpPr>
        <p:spPr/>
        <p:txBody>
          <a:bodyPr/>
          <a:lstStyle/>
          <a:p>
            <a:fld id="{6F3130F4-3D63-469A-9E6E-700A8C26A698}" type="slidenum">
              <a:rPr lang="en-SG" smtClean="0"/>
              <a:t>9</a:t>
            </a:fld>
            <a:endParaRPr lang="en-SG"/>
          </a:p>
        </p:txBody>
      </p:sp>
      <p:sp>
        <p:nvSpPr>
          <p:cNvPr id="2" name="Title 1">
            <a:extLst>
              <a:ext uri="{FF2B5EF4-FFF2-40B4-BE49-F238E27FC236}">
                <a16:creationId xmlns:a16="http://schemas.microsoft.com/office/drawing/2014/main" id="{5AC39C3F-5688-7154-DE56-C098F7B7DCDE}"/>
              </a:ext>
            </a:extLst>
          </p:cNvPr>
          <p:cNvSpPr>
            <a:spLocks noGrp="1"/>
          </p:cNvSpPr>
          <p:nvPr>
            <p:ph type="title" idx="4294967295"/>
          </p:nvPr>
        </p:nvSpPr>
        <p:spPr>
          <a:xfrm>
            <a:off x="966158" y="2061653"/>
            <a:ext cx="10515600" cy="1325563"/>
          </a:xfrm>
        </p:spPr>
        <p:txBody>
          <a:bodyPr/>
          <a:lstStyle/>
          <a:p>
            <a:pPr algn="ctr"/>
            <a:r>
              <a:rPr lang="en-US" dirty="0"/>
              <a:t>IDENTIFYING BASIC SECURITY CONTROLS</a:t>
            </a:r>
          </a:p>
        </p:txBody>
      </p:sp>
    </p:spTree>
    <p:extLst>
      <p:ext uri="{BB962C8B-B14F-4D97-AF65-F5344CB8AC3E}">
        <p14:creationId xmlns:p14="http://schemas.microsoft.com/office/powerpoint/2010/main" val="2019177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5888</TotalTime>
  <Words>4578</Words>
  <Application>Microsoft Office PowerPoint</Application>
  <PresentationFormat>Widescreen</PresentationFormat>
  <Paragraphs>436</Paragraphs>
  <Slides>60</Slides>
  <Notes>27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Aptos</vt:lpstr>
      <vt:lpstr>Aptos Display</vt:lpstr>
      <vt:lpstr>Arial</vt:lpstr>
      <vt:lpstr>Bierstadt</vt:lpstr>
      <vt:lpstr>Calibri</vt:lpstr>
      <vt:lpstr>CiscoSans</vt:lpstr>
      <vt:lpstr>Grandview Display</vt:lpstr>
      <vt:lpstr>Inter</vt:lpstr>
      <vt:lpstr>Office Theme</vt:lpstr>
      <vt:lpstr>Information Security Fundamentals: Essential Practices for Protecting Digital Assets</vt:lpstr>
      <vt:lpstr>Agenda Items</vt:lpstr>
      <vt:lpstr>INFORMATION SECURITY BASICS</vt:lpstr>
      <vt:lpstr>Information, Computer &amp; Network Security</vt:lpstr>
      <vt:lpstr>Key Objectives of Computer Security</vt:lpstr>
      <vt:lpstr>PowerPoint Presentation</vt:lpstr>
      <vt:lpstr> Goal of Information Security </vt:lpstr>
      <vt:lpstr>Security Management Process</vt:lpstr>
      <vt:lpstr>IDENTIFYING BASIC SECURITY CONTROLS</vt:lpstr>
      <vt:lpstr>CIA Triad</vt:lpstr>
      <vt:lpstr>CIA Triad</vt:lpstr>
      <vt:lpstr>Cont…</vt:lpstr>
      <vt:lpstr>Fundamental Concepts of Security</vt:lpstr>
      <vt:lpstr>Vulnerabilities</vt:lpstr>
      <vt:lpstr>Threats</vt:lpstr>
      <vt:lpstr>Threats</vt:lpstr>
      <vt:lpstr>Risk</vt:lpstr>
      <vt:lpstr>Risk</vt:lpstr>
      <vt:lpstr>Vulnerability vs Threat vs Risk</vt:lpstr>
      <vt:lpstr>Attacks</vt:lpstr>
      <vt:lpstr>Security Controls</vt:lpstr>
      <vt:lpstr>Types of Security Controls</vt:lpstr>
      <vt:lpstr>Non-Repudiation</vt:lpstr>
      <vt:lpstr>Identification</vt:lpstr>
      <vt:lpstr>Authentication</vt:lpstr>
      <vt:lpstr>Authorization</vt:lpstr>
      <vt:lpstr>Protecting Your Computer and Its Content</vt:lpstr>
      <vt:lpstr>Overview</vt:lpstr>
      <vt:lpstr>Use Strong Passwords and Multi-Factor Authentication (MFA) </vt:lpstr>
      <vt:lpstr>Precaution Steps</vt:lpstr>
      <vt:lpstr>Password Policy</vt:lpstr>
      <vt:lpstr>Password Policy (Cont…)</vt:lpstr>
      <vt:lpstr>Keep Software and Systems Updated </vt:lpstr>
      <vt:lpstr>Overview</vt:lpstr>
      <vt:lpstr>PowerPoint Presentation</vt:lpstr>
      <vt:lpstr>Importance of Antivirus Software</vt:lpstr>
      <vt:lpstr>Importance of Regular Software Updates and Patches</vt:lpstr>
      <vt:lpstr>Implementing Strong Passwords and Encryption</vt:lpstr>
      <vt:lpstr>Securing Computer Networks and Handling Compromised Computers</vt:lpstr>
      <vt:lpstr>Overview</vt:lpstr>
      <vt:lpstr>Network Security Measures (Firewalls, VPNs)</vt:lpstr>
      <vt:lpstr>Identifying Signs of a Compromised Computer</vt:lpstr>
      <vt:lpstr>Steps to Take After a Security Breach</vt:lpstr>
      <vt:lpstr>Secure Communications</vt:lpstr>
      <vt:lpstr>Encryption Protocols for Emails and Messages</vt:lpstr>
      <vt:lpstr>Secure File Transfer Methods</vt:lpstr>
      <vt:lpstr>Using Secure Video Conferencing Tools</vt:lpstr>
      <vt:lpstr>Information Security Best Practices</vt:lpstr>
      <vt:lpstr>Data Backup and Recovery Strategies</vt:lpstr>
      <vt:lpstr>Implementing Access Controls and User Permissions</vt:lpstr>
      <vt:lpstr>Regular Security Audits and Assessments</vt:lpstr>
      <vt:lpstr>Privacy Guidelines</vt:lpstr>
      <vt:lpstr>Understanding Data Privacy Laws and Regulations</vt:lpstr>
      <vt:lpstr>Protecting Personal Identifiable Information (PII)</vt:lpstr>
      <vt:lpstr>Best Practices for Social Media Privacy</vt:lpstr>
      <vt:lpstr>Safe Internet Usage</vt:lpstr>
      <vt:lpstr>Recognizing Phishing and Scam Websites</vt:lpstr>
      <vt:lpstr>Safe Browsing Habits (Using HTTPS, Avoiding Public Wi-Fi)</vt:lpstr>
      <vt:lpstr>Educating Users on Safe Online Behavior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Risala Khan</dc:creator>
  <cp:lastModifiedBy>Risala Khan</cp:lastModifiedBy>
  <cp:revision>22</cp:revision>
  <dcterms:created xsi:type="dcterms:W3CDTF">2025-02-27T08:12:50Z</dcterms:created>
  <dcterms:modified xsi:type="dcterms:W3CDTF">2025-03-05T10:30:05Z</dcterms:modified>
</cp:coreProperties>
</file>